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79" r:id="rId2"/>
    <p:sldId id="282" r:id="rId3"/>
    <p:sldId id="256" r:id="rId4"/>
    <p:sldId id="257" r:id="rId5"/>
    <p:sldId id="258" r:id="rId6"/>
    <p:sldId id="283" r:id="rId7"/>
    <p:sldId id="284" r:id="rId8"/>
    <p:sldId id="285" r:id="rId9"/>
    <p:sldId id="286" r:id="rId10"/>
    <p:sldId id="287" r:id="rId11"/>
    <p:sldId id="288" r:id="rId12"/>
    <p:sldId id="289" r:id="rId13"/>
    <p:sldId id="259" r:id="rId14"/>
    <p:sldId id="260" r:id="rId15"/>
    <p:sldId id="261" r:id="rId16"/>
    <p:sldId id="268" r:id="rId17"/>
    <p:sldId id="290" r:id="rId18"/>
    <p:sldId id="269" r:id="rId19"/>
    <p:sldId id="270" r:id="rId20"/>
    <p:sldId id="271" r:id="rId21"/>
    <p:sldId id="273" r:id="rId22"/>
    <p:sldId id="272" r:id="rId23"/>
    <p:sldId id="274" r:id="rId24"/>
    <p:sldId id="266" r:id="rId25"/>
    <p:sldId id="275" r:id="rId26"/>
    <p:sldId id="262" r:id="rId27"/>
    <p:sldId id="276" r:id="rId28"/>
    <p:sldId id="280" r:id="rId29"/>
    <p:sldId id="277" r:id="rId30"/>
    <p:sldId id="278" r:id="rId31"/>
    <p:sldId id="263" r:id="rId32"/>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275785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4257051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300948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357510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60436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277393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325762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133628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4655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1499795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4F8DD39-D639-4F37-9C9D-A2E56599DBC3}" type="datetimeFigureOut">
              <a:rPr lang="es-AR" smtClean="0"/>
              <a:pPr/>
              <a:t>08/09/2010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361758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5E9EFF">
                <a:alpha val="66000"/>
                <a:lumMod val="49000"/>
                <a:lumOff val="51000"/>
              </a:srgbClr>
            </a:gs>
            <a:gs pos="27000">
              <a:srgbClr val="85C2FF"/>
            </a:gs>
            <a:gs pos="87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8DD39-D639-4F37-9C9D-A2E56599DBC3}" type="datetimeFigureOut">
              <a:rPr lang="es-AR" smtClean="0"/>
              <a:pPr/>
              <a:t>08/09/2010</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8AEF6-3F17-4696-A4CF-91C36F0973B2}" type="slidenum">
              <a:rPr lang="es-AR" smtClean="0"/>
              <a:pPr/>
              <a:t>‹Nº›</a:t>
            </a:fld>
            <a:endParaRPr lang="es-AR"/>
          </a:p>
        </p:txBody>
      </p:sp>
    </p:spTree>
    <p:extLst>
      <p:ext uri="{BB962C8B-B14F-4D97-AF65-F5344CB8AC3E}">
        <p14:creationId xmlns:p14="http://schemas.microsoft.com/office/powerpoint/2010/main" xmlns="" val="320375308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357290" y="500042"/>
            <a:ext cx="6786610" cy="1200329"/>
          </a:xfrm>
          <a:prstGeom prst="rect">
            <a:avLst/>
          </a:prstGeom>
          <a:noFill/>
        </p:spPr>
        <p:txBody>
          <a:bodyPr wrap="square" lIns="91440" tIns="45720" rIns="91440" bIns="45720">
            <a:spAutoFit/>
          </a:bodyPr>
          <a:lstStyle/>
          <a:p>
            <a:pPr algn="ctr"/>
            <a:r>
              <a:rPr lang="es-ES" sz="7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I.S.F.D.C y T.</a:t>
            </a:r>
            <a:endParaRPr lang="es-ES" sz="7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6" name="5 Rectángulo"/>
          <p:cNvSpPr/>
          <p:nvPr/>
        </p:nvSpPr>
        <p:spPr>
          <a:xfrm>
            <a:off x="1285852" y="1928803"/>
            <a:ext cx="6572296" cy="584775"/>
          </a:xfrm>
          <a:prstGeom prst="rect">
            <a:avLst/>
          </a:prstGeom>
          <a:noFill/>
        </p:spPr>
        <p:txBody>
          <a:bodyPr wrap="square" lIns="91440" tIns="45720" rIns="91440" bIns="45720">
            <a:spAutoFit/>
          </a:bodyPr>
          <a:lstStyle/>
          <a:p>
            <a:pPr algn="ctr"/>
            <a: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General Manuel Belgrano</a:t>
            </a:r>
            <a:endParaRPr lang="es-ES"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8" name="7 Rectángulo"/>
          <p:cNvSpPr/>
          <p:nvPr/>
        </p:nvSpPr>
        <p:spPr>
          <a:xfrm>
            <a:off x="571472" y="2714621"/>
            <a:ext cx="8286807" cy="3046988"/>
          </a:xfrm>
          <a:prstGeom prst="rect">
            <a:avLst/>
          </a:prstGeom>
          <a:noFill/>
        </p:spPr>
        <p:txBody>
          <a:bodyPr wrap="square" lIns="91440" tIns="45720" rIns="91440" bIns="45720">
            <a:spAutoFit/>
          </a:bodyPr>
          <a:lstStyle/>
          <a:p>
            <a:pPr algn="ctr"/>
            <a:r>
              <a:rPr lang="es-E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Profesorado de educación primaria </a:t>
            </a:r>
          </a:p>
          <a:p>
            <a:pPr algn="ctr"/>
            <a:r>
              <a:rPr lang="es-E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Orientación en educación  rural.</a:t>
            </a:r>
            <a:endParaRPr lang="es-E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xmlns="" val="2583603076"/>
              </p:ext>
            </p:extLst>
          </p:nvPr>
        </p:nvGraphicFramePr>
        <p:xfrm>
          <a:off x="179512" y="476678"/>
          <a:ext cx="8784976" cy="6048662"/>
        </p:xfrm>
        <a:graphic>
          <a:graphicData uri="http://schemas.openxmlformats.org/drawingml/2006/table">
            <a:tbl>
              <a:tblPr/>
              <a:tblGrid>
                <a:gridCol w="1951006"/>
                <a:gridCol w="706204"/>
                <a:gridCol w="741986"/>
                <a:gridCol w="887620"/>
                <a:gridCol w="678584"/>
                <a:gridCol w="795342"/>
                <a:gridCol w="622715"/>
                <a:gridCol w="611415"/>
                <a:gridCol w="577518"/>
                <a:gridCol w="522277"/>
                <a:gridCol w="690309"/>
              </a:tblGrid>
              <a:tr h="291821">
                <a:tc gridSpan="11">
                  <a:txBody>
                    <a:bodyPr/>
                    <a:lstStyle/>
                    <a:p>
                      <a:pPr algn="ctr">
                        <a:lnSpc>
                          <a:spcPct val="115000"/>
                        </a:lnSpc>
                        <a:spcAft>
                          <a:spcPts val="0"/>
                        </a:spcAft>
                      </a:pPr>
                      <a:r>
                        <a:rPr lang="es-ES_tradnl" sz="1000" b="1" dirty="0">
                          <a:solidFill>
                            <a:srgbClr val="000000"/>
                          </a:solidFill>
                          <a:latin typeface="Calibri"/>
                          <a:ea typeface="Times New Roman"/>
                          <a:cs typeface="Times New Roman"/>
                        </a:rPr>
                        <a:t>PROMEDIO ALUMNOS 2° AÑO I.S.F.D.C.y T.</a:t>
                      </a:r>
                      <a:endParaRPr lang="es-ES_tradnl" sz="1100" b="1" dirty="0">
                        <a:latin typeface="Times New Roman"/>
                        <a:ea typeface="Calibri"/>
                        <a:cs typeface="Times New Roman"/>
                      </a:endParaRPr>
                    </a:p>
                  </a:txBody>
                  <a:tcPr marL="41832" marR="41832" marT="0" marB="0" anchor="b">
                    <a:lnL>
                      <a:noFill/>
                    </a:lnL>
                    <a:lnR>
                      <a:noFill/>
                    </a:lnR>
                    <a:lnT>
                      <a:noFill/>
                    </a:lnT>
                    <a:lnB>
                      <a:noFill/>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291821">
                <a:tc gridSpan="11">
                  <a:txBody>
                    <a:bodyPr/>
                    <a:lstStyle/>
                    <a:p>
                      <a:pPr>
                        <a:lnSpc>
                          <a:spcPct val="115000"/>
                        </a:lnSpc>
                        <a:spcAft>
                          <a:spcPts val="0"/>
                        </a:spcAft>
                      </a:pPr>
                      <a:r>
                        <a:rPr lang="es-ES_tradnl" sz="1000" dirty="0">
                          <a:solidFill>
                            <a:srgbClr val="000000"/>
                          </a:solidFill>
                          <a:latin typeface="Calibri"/>
                          <a:ea typeface="Times New Roman"/>
                          <a:cs typeface="Times New Roman"/>
                        </a:rPr>
                        <a:t>DATOS CORRESPONDIENTES AL 1er AÑO - 2009</a:t>
                      </a:r>
                      <a:endParaRPr lang="es-ES_tradnl" sz="1100" dirty="0">
                        <a:latin typeface="Times New Roman"/>
                        <a:ea typeface="Calibri"/>
                        <a:cs typeface="Times New Roman"/>
                      </a:endParaRPr>
                    </a:p>
                  </a:txBody>
                  <a:tcPr marL="41832" marR="41832" marT="0" marB="0" anchor="b">
                    <a:lnL>
                      <a:noFill/>
                    </a:lnL>
                    <a:lnR>
                      <a:noFill/>
                    </a:lnR>
                    <a:lnT>
                      <a:noFill/>
                    </a:lnT>
                    <a:lnB>
                      <a:noFill/>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291821">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1000">
                        <a:latin typeface="Calibri"/>
                        <a:ea typeface="Times New Roman"/>
                      </a:endParaRPr>
                    </a:p>
                  </a:txBody>
                  <a:tcPr marL="41832" marR="41832" marT="0" marB="0" anchor="b">
                    <a:lnL>
                      <a:noFill/>
                    </a:lnL>
                    <a:lnR>
                      <a:noFill/>
                    </a:lnR>
                    <a:lnT>
                      <a:noFill/>
                    </a:lnT>
                    <a:lnB w="12700" cap="flat" cmpd="sng" algn="ctr">
                      <a:solidFill>
                        <a:srgbClr val="000000"/>
                      </a:solidFill>
                      <a:prstDash val="solid"/>
                      <a:round/>
                      <a:headEnd type="none" w="med" len="med"/>
                      <a:tailEnd type="none" w="med" len="med"/>
                    </a:lnB>
                  </a:tcPr>
                </a:tc>
              </a:tr>
              <a:tr h="424470">
                <a:tc rowSpan="2">
                  <a:txBody>
                    <a:bodyPr/>
                    <a:lstStyle/>
                    <a:p>
                      <a:pPr>
                        <a:lnSpc>
                          <a:spcPct val="115000"/>
                        </a:lnSpc>
                        <a:spcAft>
                          <a:spcPts val="0"/>
                        </a:spcAft>
                      </a:pPr>
                      <a:r>
                        <a:rPr lang="es-ES_tradnl" sz="900" dirty="0">
                          <a:solidFill>
                            <a:srgbClr val="000000"/>
                          </a:solidFill>
                          <a:latin typeface="Times New Roman"/>
                          <a:ea typeface="Times New Roman"/>
                          <a:cs typeface="Times New Roman"/>
                        </a:rPr>
                        <a:t>APELLIDO Y NOMBRE/S</a:t>
                      </a:r>
                      <a:endParaRPr lang="es-ES_tradnl" sz="1100" dirty="0">
                        <a:latin typeface="Times New Roman"/>
                        <a:ea typeface="Calibri"/>
                        <a:cs typeface="Times New Roman"/>
                      </a:endParaRPr>
                    </a:p>
                    <a:p>
                      <a:pPr>
                        <a:lnSpc>
                          <a:spcPct val="115000"/>
                        </a:lnSpc>
                        <a:spcAft>
                          <a:spcPts val="0"/>
                        </a:spcAft>
                      </a:pPr>
                      <a:r>
                        <a:rPr lang="es-ES_tradnl" sz="900" dirty="0">
                          <a:solidFill>
                            <a:srgbClr val="000000"/>
                          </a:solidFill>
                          <a:latin typeface="Times New Roman"/>
                          <a:ea typeface="Times New Roman"/>
                          <a:cs typeface="Times New Roman"/>
                        </a:rPr>
                        <a:t> </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a:lnSpc>
                          <a:spcPct val="115000"/>
                        </a:lnSpc>
                        <a:spcAft>
                          <a:spcPts val="0"/>
                        </a:spcAft>
                      </a:pPr>
                      <a:r>
                        <a:rPr lang="es-ES_tradnl" sz="900">
                          <a:solidFill>
                            <a:srgbClr val="000000"/>
                          </a:solidFill>
                          <a:latin typeface="Times New Roman"/>
                          <a:ea typeface="Times New Roman"/>
                          <a:cs typeface="Times New Roman"/>
                        </a:rPr>
                        <a:t>ASIGNATURAS</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a:lnSpc>
                          <a:spcPct val="115000"/>
                        </a:lnSpc>
                        <a:spcAft>
                          <a:spcPts val="0"/>
                        </a:spcAft>
                      </a:pPr>
                      <a:r>
                        <a:rPr lang="es-ES_tradnl" sz="800" dirty="0">
                          <a:solidFill>
                            <a:srgbClr val="000000"/>
                          </a:solidFill>
                          <a:latin typeface="Times New Roman"/>
                          <a:ea typeface="Times New Roman"/>
                          <a:cs typeface="Times New Roman"/>
                        </a:rPr>
                        <a:t>PROMEDIO</a:t>
                      </a:r>
                      <a:endParaRPr lang="es-ES_tradnl" sz="1100" dirty="0">
                        <a:latin typeface="Times New Roman"/>
                        <a:ea typeface="Calibri"/>
                        <a:cs typeface="Times New Roman"/>
                      </a:endParaRPr>
                    </a:p>
                    <a:p>
                      <a:pPr>
                        <a:lnSpc>
                          <a:spcPct val="115000"/>
                        </a:lnSpc>
                        <a:spcAft>
                          <a:spcPts val="0"/>
                        </a:spcAft>
                      </a:pPr>
                      <a:r>
                        <a:rPr lang="es-ES_tradnl" sz="900" dirty="0">
                          <a:solidFill>
                            <a:srgbClr val="000000"/>
                          </a:solidFill>
                          <a:latin typeface="Times New Roman"/>
                          <a:ea typeface="Times New Roman"/>
                          <a:cs typeface="Times New Roman"/>
                        </a:rPr>
                        <a:t> </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470">
                <a:tc vMerge="1">
                  <a:txBody>
                    <a:bodyPr/>
                    <a:lstStyle/>
                    <a:p>
                      <a:pPr>
                        <a:lnSpc>
                          <a:spcPct val="115000"/>
                        </a:lnSpc>
                        <a:spcAft>
                          <a:spcPts val="0"/>
                        </a:spcAft>
                      </a:pP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dirty="0">
                          <a:solidFill>
                            <a:srgbClr val="000000"/>
                          </a:solidFill>
                          <a:latin typeface="Times New Roman"/>
                          <a:ea typeface="Times New Roman"/>
                          <a:cs typeface="Times New Roman"/>
                        </a:rPr>
                        <a:t>MATEMÁTICA</a:t>
                      </a:r>
                      <a:endParaRPr lang="es-ES_tradnl" sz="600" b="1"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a:solidFill>
                            <a:srgbClr val="000000"/>
                          </a:solidFill>
                          <a:latin typeface="Times New Roman"/>
                          <a:ea typeface="Times New Roman"/>
                          <a:cs typeface="Times New Roman"/>
                        </a:rPr>
                        <a:t>LENGUA Y LIT.</a:t>
                      </a:r>
                      <a:endParaRPr lang="es-ES_tradnl" sz="600" b="1">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dirty="0">
                          <a:solidFill>
                            <a:srgbClr val="000000"/>
                          </a:solidFill>
                          <a:latin typeface="Times New Roman"/>
                          <a:ea typeface="Times New Roman"/>
                          <a:cs typeface="Times New Roman"/>
                        </a:rPr>
                        <a:t>LECTURA Y ESCR.</a:t>
                      </a:r>
                      <a:endParaRPr lang="es-ES_tradnl" sz="600" b="1"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a:solidFill>
                            <a:srgbClr val="000000"/>
                          </a:solidFill>
                          <a:latin typeface="Times New Roman"/>
                          <a:ea typeface="Times New Roman"/>
                          <a:cs typeface="Times New Roman"/>
                        </a:rPr>
                        <a:t>CS. SOCIALES</a:t>
                      </a:r>
                      <a:endParaRPr lang="es-ES_tradnl" sz="600" b="1">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dirty="0">
                          <a:solidFill>
                            <a:srgbClr val="000000"/>
                          </a:solidFill>
                          <a:latin typeface="Times New Roman"/>
                          <a:ea typeface="Times New Roman"/>
                          <a:cs typeface="Times New Roman"/>
                        </a:rPr>
                        <a:t>CS. NATURALES</a:t>
                      </a:r>
                      <a:endParaRPr lang="es-ES_tradnl" sz="600" b="1"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dirty="0">
                          <a:solidFill>
                            <a:srgbClr val="000000"/>
                          </a:solidFill>
                          <a:latin typeface="Times New Roman"/>
                          <a:ea typeface="Times New Roman"/>
                          <a:cs typeface="Times New Roman"/>
                        </a:rPr>
                        <a:t>PSICOLOGÍA </a:t>
                      </a:r>
                      <a:endParaRPr lang="es-ES_tradnl" sz="600" b="1"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dirty="0">
                          <a:solidFill>
                            <a:srgbClr val="000000"/>
                          </a:solidFill>
                          <a:latin typeface="Times New Roman"/>
                          <a:ea typeface="Times New Roman"/>
                          <a:cs typeface="Times New Roman"/>
                        </a:rPr>
                        <a:t>PEDAGOGÍA</a:t>
                      </a:r>
                      <a:endParaRPr lang="es-ES_tradnl" sz="600" b="1"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a:solidFill>
                            <a:srgbClr val="000000"/>
                          </a:solidFill>
                          <a:latin typeface="Times New Roman"/>
                          <a:ea typeface="Times New Roman"/>
                          <a:cs typeface="Times New Roman"/>
                        </a:rPr>
                        <a:t>DIDÁCTICA</a:t>
                      </a:r>
                      <a:endParaRPr lang="es-ES_tradnl" sz="600" b="1">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600" b="1" dirty="0">
                          <a:solidFill>
                            <a:srgbClr val="000000"/>
                          </a:solidFill>
                          <a:latin typeface="Times New Roman"/>
                          <a:ea typeface="Times New Roman"/>
                          <a:cs typeface="Times New Roman"/>
                        </a:rPr>
                        <a:t>PRÁCTICA</a:t>
                      </a:r>
                      <a:endParaRPr lang="es-ES_tradnl" sz="600" b="1"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ACOSTA, Beba Elizabet</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10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7,75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ACOSTA, Edgar Manuel</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5,86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AGUILAR, Cynthia Elizabeth</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6,75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ALVAREZ, Francisca</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ANSALDI, Hugo Javier</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10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10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10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9,00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ARANDA, Angel Alberto</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10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6,50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ARANDA, Jesús Sergio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9</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7,67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ARCE, Marcelo Fabián</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4,00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ARCE, Rosana Marina</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4</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4</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8</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5,20</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586">
                <a:tc>
                  <a:txBody>
                    <a:bodyPr/>
                    <a:lstStyle/>
                    <a:p>
                      <a:pPr>
                        <a:lnSpc>
                          <a:spcPct val="115000"/>
                        </a:lnSpc>
                        <a:spcAft>
                          <a:spcPts val="0"/>
                        </a:spcAft>
                      </a:pPr>
                      <a:r>
                        <a:rPr lang="es-ES_tradnl" sz="900" b="1" dirty="0">
                          <a:solidFill>
                            <a:srgbClr val="000000"/>
                          </a:solidFill>
                          <a:latin typeface="Times New Roman"/>
                          <a:ea typeface="Times New Roman"/>
                          <a:cs typeface="Times New Roman"/>
                        </a:rPr>
                        <a:t>AVALOS, Andrea Antonia Vanessa</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9</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7</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9</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4</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9</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8</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10</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5</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7,63</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BAEZ, Patricia Isabel</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6,43</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BAREIRO, Norma Beatriz</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8</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6,00</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BENÍTEZ, Dahiana Jéssica</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7</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5,75</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821">
                <a:tc>
                  <a:txBody>
                    <a:bodyPr/>
                    <a:lstStyle/>
                    <a:p>
                      <a:pPr>
                        <a:lnSpc>
                          <a:spcPct val="115000"/>
                        </a:lnSpc>
                        <a:spcAft>
                          <a:spcPts val="0"/>
                        </a:spcAft>
                      </a:pPr>
                      <a:r>
                        <a:rPr lang="es-ES_tradnl" sz="900" b="1">
                          <a:solidFill>
                            <a:srgbClr val="000000"/>
                          </a:solidFill>
                          <a:latin typeface="Times New Roman"/>
                          <a:ea typeface="Times New Roman"/>
                          <a:cs typeface="Times New Roman"/>
                        </a:rPr>
                        <a:t>BENÍTEZ, Miguel Angel</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dirty="0">
                          <a:solidFill>
                            <a:srgbClr val="000000"/>
                          </a:solidFill>
                          <a:latin typeface="Calibri"/>
                          <a:ea typeface="Times New Roman"/>
                          <a:cs typeface="Times New Roman"/>
                        </a:rPr>
                        <a:t> </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6</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a:solidFill>
                            <a:srgbClr val="000000"/>
                          </a:solidFill>
                          <a:latin typeface="Calibri"/>
                          <a:ea typeface="Times New Roman"/>
                          <a:cs typeface="Times New Roman"/>
                        </a:rPr>
                        <a:t>4</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_tradnl" sz="1000">
                          <a:solidFill>
                            <a:srgbClr val="000000"/>
                          </a:solidFill>
                          <a:latin typeface="Calibri"/>
                          <a:ea typeface="Times New Roman"/>
                          <a:cs typeface="Times New Roman"/>
                        </a:rPr>
                        <a:t> </a:t>
                      </a:r>
                      <a:endParaRPr lang="es-ES_tradnl" sz="110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1000" dirty="0">
                          <a:solidFill>
                            <a:srgbClr val="000000"/>
                          </a:solidFill>
                          <a:latin typeface="Calibri"/>
                          <a:ea typeface="Times New Roman"/>
                          <a:cs typeface="Times New Roman"/>
                        </a:rPr>
                        <a:t>5,00</a:t>
                      </a:r>
                      <a:endParaRPr lang="es-ES_tradnl" sz="1100" dirty="0">
                        <a:latin typeface="Times New Roman"/>
                        <a:ea typeface="Calibri"/>
                        <a:cs typeface="Times New Roman"/>
                      </a:endParaRPr>
                    </a:p>
                  </a:txBody>
                  <a:tcPr marL="41832" marR="418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631605034"/>
      </p:ext>
    </p:extLst>
  </p:cSld>
  <p:clrMapOvr>
    <a:masterClrMapping/>
  </p:clrMapOvr>
  <p:transition spd="slow">
    <p:split orient="vert"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Microsoft Access - Alumnos : Base de datos (Access 200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76672"/>
            <a:ext cx="9144000" cy="6336704"/>
          </a:xfrm>
          <a:prstGeom prst="rect">
            <a:avLst/>
          </a:prstGeom>
        </p:spPr>
      </p:pic>
      <p:sp>
        <p:nvSpPr>
          <p:cNvPr id="5" name="4 CuadroTexto"/>
          <p:cNvSpPr txBox="1"/>
          <p:nvPr/>
        </p:nvSpPr>
        <p:spPr>
          <a:xfrm>
            <a:off x="1691680" y="116632"/>
            <a:ext cx="4824536" cy="369332"/>
          </a:xfrm>
          <a:prstGeom prst="rect">
            <a:avLst/>
          </a:prstGeom>
          <a:noFill/>
        </p:spPr>
        <p:txBody>
          <a:bodyPr wrap="square" rtlCol="0">
            <a:spAutoFit/>
          </a:bodyPr>
          <a:lstStyle/>
          <a:p>
            <a:pPr algn="ctr"/>
            <a:r>
              <a:rPr lang="es-AR" b="1" dirty="0" smtClean="0">
                <a:latin typeface="Times New Roman" pitchFamily="18" charset="0"/>
                <a:cs typeface="Times New Roman" pitchFamily="18" charset="0"/>
              </a:rPr>
              <a:t>BASE DE DATOS DE ALUMNOS</a:t>
            </a:r>
            <a:endParaRPr lang="es-AR" b="1" dirty="0">
              <a:latin typeface="Times New Roman" pitchFamily="18" charset="0"/>
              <a:cs typeface="Times New Roman" pitchFamily="18" charset="0"/>
            </a:endParaRPr>
          </a:p>
        </p:txBody>
      </p:sp>
    </p:spTree>
    <p:extLst>
      <p:ext uri="{BB962C8B-B14F-4D97-AF65-F5344CB8AC3E}">
        <p14:creationId xmlns:p14="http://schemas.microsoft.com/office/powerpoint/2010/main" xmlns="" val="4035762739"/>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etalles de alumno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55577" y="4284"/>
            <a:ext cx="7579324" cy="6849431"/>
          </a:xfrm>
          <a:prstGeom prst="rect">
            <a:avLst/>
          </a:prstGeom>
        </p:spPr>
      </p:pic>
    </p:spTree>
    <p:extLst>
      <p:ext uri="{BB962C8B-B14F-4D97-AF65-F5344CB8AC3E}">
        <p14:creationId xmlns:p14="http://schemas.microsoft.com/office/powerpoint/2010/main" xmlns="" val="3971190783"/>
      </p:ext>
    </p:extLst>
  </p:cSld>
  <p:clrMapOvr>
    <a:masterClrMapping/>
  </p:clrMapOvr>
  <p:transition spd="slow">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14423"/>
            <a:ext cx="8229600" cy="4143403"/>
          </a:xfrm>
        </p:spPr>
        <p:txBody>
          <a:bodyPr>
            <a:normAutofit/>
          </a:bodyPr>
          <a:lstStyle/>
          <a:p>
            <a:r>
              <a:rPr lang="es-AR" sz="4400" dirty="0" smtClean="0"/>
              <a:t>Conformación de parejas pedagógicas para el dictado de las cátedras Ciencias </a:t>
            </a:r>
            <a:r>
              <a:rPr lang="es-AR" sz="4400" dirty="0"/>
              <a:t>S</a:t>
            </a:r>
            <a:r>
              <a:rPr lang="es-AR" sz="4400" dirty="0" smtClean="0"/>
              <a:t>ociales y Ciencias Naturales. </a:t>
            </a:r>
            <a:endParaRPr lang="es-AR" sz="4400" dirty="0"/>
          </a:p>
        </p:txBody>
      </p:sp>
    </p:spTree>
  </p:cSld>
  <p:clrMapOvr>
    <a:masterClrMapping/>
  </p:clrMapOvr>
  <p:transition spd="slow">
    <p:cover dir="l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FOTOS INSTITUTO\IMG_1880.JPG"/>
          <p:cNvPicPr>
            <a:picLocks noChangeAspect="1" noChangeArrowheads="1"/>
          </p:cNvPicPr>
          <p:nvPr/>
        </p:nvPicPr>
        <p:blipFill>
          <a:blip r:embed="rId2" cstate="print"/>
          <a:srcRect/>
          <a:stretch>
            <a:fillRect/>
          </a:stretch>
        </p:blipFill>
        <p:spPr bwMode="auto">
          <a:xfrm>
            <a:off x="500034" y="500042"/>
            <a:ext cx="8072462" cy="6054347"/>
          </a:xfrm>
          <a:prstGeom prst="rect">
            <a:avLst/>
          </a:prstGeom>
          <a:noFill/>
        </p:spPr>
      </p:pic>
    </p:spTree>
  </p:cSld>
  <p:clrMapOvr>
    <a:masterClrMapping/>
  </p:clrMapOvr>
  <p:transition spd="slow">
    <p:cover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FOTOS INSTITUTO\IMG_1871.JPG"/>
          <p:cNvPicPr>
            <a:picLocks noChangeAspect="1" noChangeArrowheads="1"/>
          </p:cNvPicPr>
          <p:nvPr/>
        </p:nvPicPr>
        <p:blipFill>
          <a:blip r:embed="rId2" cstate="print"/>
          <a:srcRect/>
          <a:stretch>
            <a:fillRect/>
          </a:stretch>
        </p:blipFill>
        <p:spPr bwMode="auto">
          <a:xfrm>
            <a:off x="571472" y="428604"/>
            <a:ext cx="8001056" cy="6000792"/>
          </a:xfrm>
          <a:prstGeom prst="rect">
            <a:avLst/>
          </a:prstGeom>
          <a:noFill/>
        </p:spPr>
      </p:pic>
    </p:spTree>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714356"/>
            <a:ext cx="8472518" cy="5411807"/>
          </a:xfrm>
        </p:spPr>
        <p:txBody>
          <a:bodyPr>
            <a:normAutofit/>
          </a:bodyPr>
          <a:lstStyle/>
          <a:p>
            <a:pPr>
              <a:buFont typeface="Wingdings" pitchFamily="2" charset="2"/>
              <a:buChar char="v"/>
            </a:pPr>
            <a:r>
              <a:rPr lang="es-AR" sz="2800" dirty="0" smtClean="0"/>
              <a:t>Formar parte y participar del programa mejora institucional.</a:t>
            </a:r>
            <a:endParaRPr lang="es-AR" sz="2800" dirty="0"/>
          </a:p>
        </p:txBody>
      </p:sp>
      <p:pic>
        <p:nvPicPr>
          <p:cNvPr id="11266" name="Picture 2" descr="E:\FOTOS INSTITUTO  REUNION MEJORA\IMG_0431.JPG"/>
          <p:cNvPicPr>
            <a:picLocks noChangeAspect="1" noChangeArrowheads="1"/>
          </p:cNvPicPr>
          <p:nvPr/>
        </p:nvPicPr>
        <p:blipFill>
          <a:blip r:embed="rId2" cstate="print"/>
          <a:srcRect/>
          <a:stretch>
            <a:fillRect/>
          </a:stretch>
        </p:blipFill>
        <p:spPr bwMode="auto">
          <a:xfrm>
            <a:off x="142844" y="2500306"/>
            <a:ext cx="4500594" cy="3786214"/>
          </a:xfrm>
          <a:prstGeom prst="rect">
            <a:avLst/>
          </a:prstGeom>
          <a:noFill/>
        </p:spPr>
      </p:pic>
      <p:pic>
        <p:nvPicPr>
          <p:cNvPr id="11267" name="Picture 3" descr="E:\FOTOS INSTITUTO  REUNION MEJORA\Copia de IMG_0641.JPG"/>
          <p:cNvPicPr>
            <a:picLocks noChangeAspect="1" noChangeArrowheads="1"/>
          </p:cNvPicPr>
          <p:nvPr/>
        </p:nvPicPr>
        <p:blipFill>
          <a:blip r:embed="rId3" cstate="print"/>
          <a:srcRect/>
          <a:stretch>
            <a:fillRect/>
          </a:stretch>
        </p:blipFill>
        <p:spPr bwMode="auto">
          <a:xfrm>
            <a:off x="4643438" y="2500306"/>
            <a:ext cx="4286248" cy="3786214"/>
          </a:xfrm>
          <a:prstGeom prst="rect">
            <a:avLst/>
          </a:prstGeom>
          <a:noFill/>
        </p:spPr>
      </p:pic>
    </p:spTree>
  </p:cSld>
  <p:clrMapOvr>
    <a:masterClrMapping/>
  </p:clrMapOvr>
  <p:transition spd="slow">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9512" y="188640"/>
            <a:ext cx="4694996" cy="3521247"/>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83968" y="3212976"/>
            <a:ext cx="4694996" cy="3521247"/>
          </a:xfrm>
          <a:prstGeom prst="rect">
            <a:avLst/>
          </a:prstGeom>
        </p:spPr>
      </p:pic>
    </p:spTree>
    <p:extLst>
      <p:ext uri="{BB962C8B-B14F-4D97-AF65-F5344CB8AC3E}">
        <p14:creationId xmlns:p14="http://schemas.microsoft.com/office/powerpoint/2010/main" xmlns="" val="2399634266"/>
      </p:ext>
    </p:extLst>
  </p:cSld>
  <p:clrMapOvr>
    <a:masterClrMapping/>
  </p:clrMapOvr>
  <p:transition spd="slow">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626121"/>
          </a:xfrm>
        </p:spPr>
        <p:txBody>
          <a:bodyPr/>
          <a:lstStyle/>
          <a:p>
            <a:pPr>
              <a:buFont typeface="Wingdings" pitchFamily="2" charset="2"/>
              <a:buChar char="v"/>
            </a:pPr>
            <a:r>
              <a:rPr lang="es-AR" dirty="0" smtClean="0"/>
              <a:t>Capacitación docente en diferentes líneas de acción realizada a nivel provincial regional y nacional.</a:t>
            </a:r>
            <a:endParaRPr lang="es-AR" dirty="0"/>
          </a:p>
        </p:txBody>
      </p:sp>
      <p:pic>
        <p:nvPicPr>
          <p:cNvPr id="12290" name="Picture 2" descr="F:\Fotos de Instituto\ftos de jujuy\100_0411.jpg"/>
          <p:cNvPicPr>
            <a:picLocks noChangeAspect="1" noChangeArrowheads="1"/>
          </p:cNvPicPr>
          <p:nvPr/>
        </p:nvPicPr>
        <p:blipFill>
          <a:blip r:embed="rId2" cstate="print"/>
          <a:srcRect/>
          <a:stretch>
            <a:fillRect/>
          </a:stretch>
        </p:blipFill>
        <p:spPr bwMode="auto">
          <a:xfrm>
            <a:off x="142844" y="2500306"/>
            <a:ext cx="4190998" cy="3571900"/>
          </a:xfrm>
          <a:prstGeom prst="rect">
            <a:avLst/>
          </a:prstGeom>
          <a:noFill/>
        </p:spPr>
      </p:pic>
      <p:pic>
        <p:nvPicPr>
          <p:cNvPr id="12291" name="Picture 3" descr="F:\Fotos de Instituto\Fotos Misiones 3enc\13-11-08_0920.jpg"/>
          <p:cNvPicPr>
            <a:picLocks noChangeAspect="1" noChangeArrowheads="1"/>
          </p:cNvPicPr>
          <p:nvPr/>
        </p:nvPicPr>
        <p:blipFill>
          <a:blip r:embed="rId3" cstate="print"/>
          <a:srcRect/>
          <a:stretch>
            <a:fillRect/>
          </a:stretch>
        </p:blipFill>
        <p:spPr bwMode="auto">
          <a:xfrm>
            <a:off x="4500562" y="2500306"/>
            <a:ext cx="4464845" cy="3571876"/>
          </a:xfrm>
          <a:prstGeom prst="rect">
            <a:avLst/>
          </a:prstGeom>
          <a:noFill/>
        </p:spPr>
      </p:pic>
    </p:spTree>
  </p:cSld>
  <p:clrMapOvr>
    <a:masterClrMapping/>
  </p:clrMapOvr>
  <p:transition spd="slow">
    <p:spli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00108"/>
            <a:ext cx="8229600" cy="5126055"/>
          </a:xfrm>
        </p:spPr>
        <p:txBody>
          <a:bodyPr/>
          <a:lstStyle/>
          <a:p>
            <a:pPr>
              <a:buFont typeface="Wingdings" pitchFamily="2" charset="2"/>
              <a:buChar char="v"/>
            </a:pPr>
            <a:r>
              <a:rPr lang="es-AR" dirty="0" smtClean="0"/>
              <a:t>Acompañamiento a docentes y directivos de escuelas primarias en diferentes capacitaciones.</a:t>
            </a:r>
            <a:endParaRPr lang="es-AR" dirty="0"/>
          </a:p>
        </p:txBody>
      </p:sp>
      <p:pic>
        <p:nvPicPr>
          <p:cNvPr id="13314" name="Picture 2" descr="C:\Users\acer\Pictures\2010-06-10 capacitacion urbana\capacitacion urbana 024.JPG"/>
          <p:cNvPicPr>
            <a:picLocks noChangeAspect="1" noChangeArrowheads="1"/>
          </p:cNvPicPr>
          <p:nvPr/>
        </p:nvPicPr>
        <p:blipFill>
          <a:blip r:embed="rId2" cstate="print"/>
          <a:srcRect/>
          <a:stretch>
            <a:fillRect/>
          </a:stretch>
        </p:blipFill>
        <p:spPr bwMode="auto">
          <a:xfrm>
            <a:off x="4714876" y="3071810"/>
            <a:ext cx="4214810" cy="3286147"/>
          </a:xfrm>
          <a:prstGeom prst="rect">
            <a:avLst/>
          </a:prstGeom>
          <a:noFill/>
        </p:spPr>
      </p:pic>
      <p:pic>
        <p:nvPicPr>
          <p:cNvPr id="13315" name="Picture 3" descr="C:\Users\acer\Pictures\2010-06-10 capacitacion urbana\capacitacion urbana 032.JPG"/>
          <p:cNvPicPr>
            <a:picLocks noChangeAspect="1" noChangeArrowheads="1"/>
          </p:cNvPicPr>
          <p:nvPr/>
        </p:nvPicPr>
        <p:blipFill>
          <a:blip r:embed="rId3" cstate="print"/>
          <a:srcRect/>
          <a:stretch>
            <a:fillRect/>
          </a:stretch>
        </p:blipFill>
        <p:spPr bwMode="auto">
          <a:xfrm>
            <a:off x="214282" y="3071810"/>
            <a:ext cx="4357718" cy="3339727"/>
          </a:xfrm>
          <a:prstGeom prst="rect">
            <a:avLst/>
          </a:prstGeom>
          <a:noFill/>
        </p:spPr>
      </p:pic>
    </p:spTree>
  </p:cSld>
  <p:clrMapOvr>
    <a:masterClrMapping/>
  </p:clrMapOvr>
  <p:transition spd="slow">
    <p:spli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noChangeArrowheads="1"/>
          </p:cNvPicPr>
          <p:nvPr/>
        </p:nvPicPr>
        <p:blipFill>
          <a:blip r:embed="rId2"/>
          <a:srcRect/>
          <a:stretch>
            <a:fillRect/>
          </a:stretch>
        </p:blipFill>
        <p:spPr bwMode="auto">
          <a:xfrm>
            <a:off x="1979712" y="836712"/>
            <a:ext cx="5183485" cy="5185684"/>
          </a:xfrm>
          <a:prstGeom prst="rect">
            <a:avLst/>
          </a:prstGeom>
          <a:noFill/>
          <a:ln w="9525">
            <a:noFill/>
            <a:miter lim="800000"/>
            <a:headEnd/>
            <a:tailEnd/>
          </a:ln>
          <a:effectLst/>
        </p:spPr>
      </p:pic>
    </p:spTree>
    <p:extLst>
      <p:ext uri="{BB962C8B-B14F-4D97-AF65-F5344CB8AC3E}">
        <p14:creationId xmlns:p14="http://schemas.microsoft.com/office/powerpoint/2010/main" xmlns="" val="2770922175"/>
      </p:ext>
    </p:extLst>
  </p:cSld>
  <p:clrMapOvr>
    <a:masterClrMapping/>
  </p:clrMapOvr>
  <p:transition spd="slow">
    <p:zoom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28604"/>
            <a:ext cx="8686800" cy="5697559"/>
          </a:xfrm>
        </p:spPr>
        <p:txBody>
          <a:bodyPr/>
          <a:lstStyle/>
          <a:p>
            <a:pPr algn="just">
              <a:buFont typeface="Wingdings" pitchFamily="2" charset="2"/>
              <a:buChar char="v"/>
            </a:pPr>
            <a:r>
              <a:rPr lang="es-AR" dirty="0" smtClean="0"/>
              <a:t>Participación activa de los alumnos en los actos patrios.</a:t>
            </a:r>
            <a:endParaRPr lang="es-AR" dirty="0"/>
          </a:p>
        </p:txBody>
      </p:sp>
      <p:pic>
        <p:nvPicPr>
          <p:cNvPr id="15362" name="Picture 2" descr="E:\FOTOS INSTITUTO\IMG_2108.JPG"/>
          <p:cNvPicPr>
            <a:picLocks noChangeAspect="1" noChangeArrowheads="1"/>
          </p:cNvPicPr>
          <p:nvPr/>
        </p:nvPicPr>
        <p:blipFill>
          <a:blip r:embed="rId2" cstate="print"/>
          <a:srcRect/>
          <a:stretch>
            <a:fillRect/>
          </a:stretch>
        </p:blipFill>
        <p:spPr bwMode="auto">
          <a:xfrm>
            <a:off x="214282" y="2285992"/>
            <a:ext cx="4214842" cy="3714776"/>
          </a:xfrm>
          <a:prstGeom prst="rect">
            <a:avLst/>
          </a:prstGeom>
          <a:noFill/>
        </p:spPr>
      </p:pic>
      <p:pic>
        <p:nvPicPr>
          <p:cNvPr id="15363" name="Picture 3" descr="E:\FOTOS INSTITUTO\IMG_2114.JPG"/>
          <p:cNvPicPr>
            <a:picLocks noChangeAspect="1" noChangeArrowheads="1"/>
          </p:cNvPicPr>
          <p:nvPr/>
        </p:nvPicPr>
        <p:blipFill>
          <a:blip r:embed="rId3" cstate="print"/>
          <a:srcRect/>
          <a:stretch>
            <a:fillRect/>
          </a:stretch>
        </p:blipFill>
        <p:spPr bwMode="auto">
          <a:xfrm>
            <a:off x="4476749" y="2285992"/>
            <a:ext cx="4452969" cy="3714776"/>
          </a:xfrm>
          <a:prstGeom prst="rect">
            <a:avLst/>
          </a:prstGeom>
          <a:noFill/>
        </p:spPr>
      </p:pic>
    </p:spTree>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cer\Pictures\inst de belgr\100_4284.JPG"/>
          <p:cNvPicPr>
            <a:picLocks noChangeAspect="1" noChangeArrowheads="1"/>
          </p:cNvPicPr>
          <p:nvPr/>
        </p:nvPicPr>
        <p:blipFill>
          <a:blip r:embed="rId2" cstate="print"/>
          <a:srcRect/>
          <a:stretch>
            <a:fillRect/>
          </a:stretch>
        </p:blipFill>
        <p:spPr bwMode="auto">
          <a:xfrm>
            <a:off x="214282" y="214290"/>
            <a:ext cx="4167217" cy="3286124"/>
          </a:xfrm>
          <a:prstGeom prst="rect">
            <a:avLst/>
          </a:prstGeom>
          <a:noFill/>
        </p:spPr>
      </p:pic>
      <p:pic>
        <p:nvPicPr>
          <p:cNvPr id="16387" name="Picture 3" descr="C:\Users\acer\Pictures\inst de belgr\100_4286.JPG"/>
          <p:cNvPicPr>
            <a:picLocks noChangeAspect="1" noChangeArrowheads="1"/>
          </p:cNvPicPr>
          <p:nvPr/>
        </p:nvPicPr>
        <p:blipFill>
          <a:blip r:embed="rId3" cstate="print"/>
          <a:srcRect/>
          <a:stretch>
            <a:fillRect/>
          </a:stretch>
        </p:blipFill>
        <p:spPr bwMode="auto">
          <a:xfrm>
            <a:off x="4572000" y="214290"/>
            <a:ext cx="4357686" cy="3268265"/>
          </a:xfrm>
          <a:prstGeom prst="rect">
            <a:avLst/>
          </a:prstGeom>
          <a:noFill/>
        </p:spPr>
      </p:pic>
      <p:pic>
        <p:nvPicPr>
          <p:cNvPr id="16388" name="Picture 4" descr="E:\FOTOS INSTITUTO  REUNION MEJORA\20 de junio\IMG_2716.JPG"/>
          <p:cNvPicPr>
            <a:picLocks noChangeAspect="1" noChangeArrowheads="1"/>
          </p:cNvPicPr>
          <p:nvPr/>
        </p:nvPicPr>
        <p:blipFill>
          <a:blip r:embed="rId4" cstate="print"/>
          <a:srcRect/>
          <a:stretch>
            <a:fillRect/>
          </a:stretch>
        </p:blipFill>
        <p:spPr bwMode="auto">
          <a:xfrm>
            <a:off x="214282" y="3571876"/>
            <a:ext cx="4242056" cy="3071834"/>
          </a:xfrm>
          <a:prstGeom prst="rect">
            <a:avLst/>
          </a:prstGeom>
          <a:noFill/>
        </p:spPr>
      </p:pic>
      <p:pic>
        <p:nvPicPr>
          <p:cNvPr id="16389" name="Picture 5" descr="E:\FOTOS INSTITUTO  REUNION MEJORA\20 de junio\IMG_2760.JPG"/>
          <p:cNvPicPr>
            <a:picLocks noChangeAspect="1" noChangeArrowheads="1"/>
          </p:cNvPicPr>
          <p:nvPr/>
        </p:nvPicPr>
        <p:blipFill>
          <a:blip r:embed="rId5" cstate="print"/>
          <a:srcRect/>
          <a:stretch>
            <a:fillRect/>
          </a:stretch>
        </p:blipFill>
        <p:spPr bwMode="auto">
          <a:xfrm>
            <a:off x="4572000" y="3571876"/>
            <a:ext cx="4190997" cy="3143248"/>
          </a:xfrm>
          <a:prstGeom prst="rect">
            <a:avLst/>
          </a:prstGeom>
          <a:noFill/>
        </p:spPr>
      </p:pic>
    </p:spTree>
  </p:cSld>
  <p:clrMapOvr>
    <a:masterClrMapping/>
  </p:clrMapOvr>
  <p:transition spd="slow">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2844" y="428604"/>
            <a:ext cx="8786874" cy="5697559"/>
          </a:xfrm>
        </p:spPr>
        <p:txBody>
          <a:bodyPr/>
          <a:lstStyle/>
          <a:p>
            <a:pPr algn="just">
              <a:buFont typeface="Wingdings" pitchFamily="2" charset="2"/>
              <a:buChar char="v"/>
            </a:pPr>
            <a:r>
              <a:rPr lang="es-AR" dirty="0" smtClean="0"/>
              <a:t>Desarrollo de los contenidos programados con bibliografías actualizadas, solicitada en el diseño curricular para la nueva formación docente.</a:t>
            </a:r>
            <a:endParaRPr lang="es-AR" dirty="0"/>
          </a:p>
        </p:txBody>
      </p:sp>
      <p:pic>
        <p:nvPicPr>
          <p:cNvPr id="14338" name="Picture 2" descr="E:\FOTOS INSTITUTO  REUNION MEJORA\IMG_0444.JPG"/>
          <p:cNvPicPr>
            <a:picLocks noChangeAspect="1" noChangeArrowheads="1"/>
          </p:cNvPicPr>
          <p:nvPr/>
        </p:nvPicPr>
        <p:blipFill>
          <a:blip r:embed="rId2" cstate="print"/>
          <a:srcRect/>
          <a:stretch>
            <a:fillRect/>
          </a:stretch>
        </p:blipFill>
        <p:spPr bwMode="auto">
          <a:xfrm>
            <a:off x="142844" y="2643182"/>
            <a:ext cx="4143404" cy="3500462"/>
          </a:xfrm>
          <a:prstGeom prst="rect">
            <a:avLst/>
          </a:prstGeom>
          <a:noFill/>
        </p:spPr>
      </p:pic>
      <p:pic>
        <p:nvPicPr>
          <p:cNvPr id="14339" name="Picture 3" descr="E:\FOTOS INSTITUTO  REUNION MEJORA\IMG_0450.JPG"/>
          <p:cNvPicPr>
            <a:picLocks noChangeAspect="1" noChangeArrowheads="1"/>
          </p:cNvPicPr>
          <p:nvPr/>
        </p:nvPicPr>
        <p:blipFill>
          <a:blip r:embed="rId3" cstate="print"/>
          <a:srcRect/>
          <a:stretch>
            <a:fillRect/>
          </a:stretch>
        </p:blipFill>
        <p:spPr bwMode="auto">
          <a:xfrm>
            <a:off x="4357686" y="2643182"/>
            <a:ext cx="4572000" cy="3500462"/>
          </a:xfrm>
          <a:prstGeom prst="rect">
            <a:avLst/>
          </a:prstGeom>
          <a:noFill/>
        </p:spPr>
      </p:pic>
    </p:spTree>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697559"/>
          </a:xfrm>
        </p:spPr>
        <p:txBody>
          <a:bodyPr/>
          <a:lstStyle/>
          <a:p>
            <a:pPr>
              <a:buFont typeface="Wingdings" pitchFamily="2" charset="2"/>
              <a:buChar char="v"/>
            </a:pPr>
            <a:r>
              <a:rPr lang="es-AR" dirty="0" smtClean="0"/>
              <a:t>Buena relación entre alumnos y docentes. (Encuentros de confraternidad).</a:t>
            </a:r>
            <a:endParaRPr lang="es-AR" dirty="0"/>
          </a:p>
        </p:txBody>
      </p:sp>
      <p:pic>
        <p:nvPicPr>
          <p:cNvPr id="4" name="Picture 2" descr="G:\DCIM\100KC713\100_0616.JPG"/>
          <p:cNvPicPr>
            <a:picLocks noChangeAspect="1" noChangeArrowheads="1"/>
          </p:cNvPicPr>
          <p:nvPr/>
        </p:nvPicPr>
        <p:blipFill>
          <a:blip r:embed="rId2" cstate="print"/>
          <a:srcRect/>
          <a:stretch>
            <a:fillRect/>
          </a:stretch>
        </p:blipFill>
        <p:spPr bwMode="auto">
          <a:xfrm>
            <a:off x="971600" y="1484784"/>
            <a:ext cx="3499200" cy="2624401"/>
          </a:xfrm>
          <a:prstGeom prst="rect">
            <a:avLst/>
          </a:prstGeom>
          <a:noFill/>
        </p:spPr>
      </p:pic>
      <p:pic>
        <p:nvPicPr>
          <p:cNvPr id="5" name="Picture 2" descr="G:\DCIM\100KC713\100_0593.JPG"/>
          <p:cNvPicPr>
            <a:picLocks noChangeAspect="1" noChangeArrowheads="1"/>
          </p:cNvPicPr>
          <p:nvPr/>
        </p:nvPicPr>
        <p:blipFill>
          <a:blip r:embed="rId3" cstate="print"/>
          <a:srcRect/>
          <a:stretch>
            <a:fillRect/>
          </a:stretch>
        </p:blipFill>
        <p:spPr bwMode="auto">
          <a:xfrm>
            <a:off x="4601193" y="1484783"/>
            <a:ext cx="3499199" cy="2624400"/>
          </a:xfrm>
          <a:prstGeom prst="rect">
            <a:avLst/>
          </a:prstGeom>
          <a:noFill/>
        </p:spPr>
      </p:pic>
      <p:pic>
        <p:nvPicPr>
          <p:cNvPr id="6" name="Picture 2" descr="G:\DCIM\100KC713\100_0561.JPG"/>
          <p:cNvPicPr>
            <a:picLocks noChangeAspect="1" noChangeArrowheads="1"/>
          </p:cNvPicPr>
          <p:nvPr/>
        </p:nvPicPr>
        <p:blipFill>
          <a:blip r:embed="rId4" cstate="print"/>
          <a:srcRect/>
          <a:stretch>
            <a:fillRect/>
          </a:stretch>
        </p:blipFill>
        <p:spPr bwMode="auto">
          <a:xfrm>
            <a:off x="999530" y="4188029"/>
            <a:ext cx="3500462" cy="2625347"/>
          </a:xfrm>
          <a:prstGeom prst="rect">
            <a:avLst/>
          </a:prstGeom>
          <a:noFill/>
        </p:spPr>
      </p:pic>
      <p:pic>
        <p:nvPicPr>
          <p:cNvPr id="7" name="Picture 2" descr="G:\DCIM\100KC713\100_0546.JPG"/>
          <p:cNvPicPr>
            <a:picLocks noChangeAspect="1" noChangeArrowheads="1"/>
          </p:cNvPicPr>
          <p:nvPr/>
        </p:nvPicPr>
        <p:blipFill>
          <a:blip r:embed="rId5" cstate="print"/>
          <a:srcRect/>
          <a:stretch>
            <a:fillRect/>
          </a:stretch>
        </p:blipFill>
        <p:spPr bwMode="auto">
          <a:xfrm>
            <a:off x="4601192" y="4188977"/>
            <a:ext cx="3499200" cy="2624399"/>
          </a:xfrm>
          <a:prstGeom prst="rect">
            <a:avLst/>
          </a:prstGeom>
          <a:noFill/>
        </p:spPr>
      </p:pic>
    </p:spTree>
  </p:cSld>
  <p:clrMapOvr>
    <a:masterClrMapping/>
  </p:clrMapOvr>
  <p:transition spd="slow">
    <p:plu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DCIM\100KC713\100_0574.JPG"/>
          <p:cNvPicPr>
            <a:picLocks noChangeAspect="1" noChangeArrowheads="1"/>
          </p:cNvPicPr>
          <p:nvPr/>
        </p:nvPicPr>
        <p:blipFill>
          <a:blip r:embed="rId2" cstate="print"/>
          <a:srcRect/>
          <a:stretch>
            <a:fillRect/>
          </a:stretch>
        </p:blipFill>
        <p:spPr bwMode="auto">
          <a:xfrm>
            <a:off x="395536" y="2060848"/>
            <a:ext cx="4143404" cy="3107553"/>
          </a:xfrm>
          <a:prstGeom prst="rect">
            <a:avLst/>
          </a:prstGeom>
          <a:noFill/>
        </p:spPr>
      </p:pic>
      <p:pic>
        <p:nvPicPr>
          <p:cNvPr id="5" name="Picture 2" descr="G:\DCIM\100KC713\100_0554.JPG"/>
          <p:cNvPicPr>
            <a:picLocks noChangeAspect="1" noChangeArrowheads="1"/>
          </p:cNvPicPr>
          <p:nvPr/>
        </p:nvPicPr>
        <p:blipFill>
          <a:blip r:embed="rId3" cstate="print"/>
          <a:srcRect/>
          <a:stretch>
            <a:fillRect/>
          </a:stretch>
        </p:blipFill>
        <p:spPr bwMode="auto">
          <a:xfrm>
            <a:off x="4644008" y="2060848"/>
            <a:ext cx="4191029" cy="3143272"/>
          </a:xfrm>
          <a:prstGeom prst="rect">
            <a:avLst/>
          </a:prstGeom>
          <a:noFill/>
        </p:spPr>
      </p:pic>
    </p:spTree>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554683"/>
          </a:xfrm>
        </p:spPr>
        <p:txBody>
          <a:bodyPr/>
          <a:lstStyle/>
          <a:p>
            <a:pPr>
              <a:buFont typeface="Wingdings" pitchFamily="2" charset="2"/>
              <a:buChar char="v"/>
            </a:pPr>
            <a:r>
              <a:rPr lang="es-AR" dirty="0" smtClean="0"/>
              <a:t>Articular acciones con la delegación zonal, acompañando a las escuelas rurales desde el departamento técnico.</a:t>
            </a:r>
            <a:endParaRPr lang="es-AR" dirty="0"/>
          </a:p>
        </p:txBody>
      </p:sp>
      <p:pic>
        <p:nvPicPr>
          <p:cNvPr id="17410" name="Picture 2" descr="C:\Users\acer\Pictures\Escuela de recreo\Imagen0103.jpg"/>
          <p:cNvPicPr>
            <a:picLocks noChangeAspect="1" noChangeArrowheads="1"/>
          </p:cNvPicPr>
          <p:nvPr/>
        </p:nvPicPr>
        <p:blipFill>
          <a:blip r:embed="rId2"/>
          <a:srcRect/>
          <a:stretch>
            <a:fillRect/>
          </a:stretch>
        </p:blipFill>
        <p:spPr bwMode="auto">
          <a:xfrm>
            <a:off x="142844" y="2357430"/>
            <a:ext cx="2786082" cy="3901440"/>
          </a:xfrm>
          <a:prstGeom prst="rect">
            <a:avLst/>
          </a:prstGeom>
          <a:noFill/>
        </p:spPr>
      </p:pic>
      <p:pic>
        <p:nvPicPr>
          <p:cNvPr id="17411" name="Picture 3" descr="C:\Users\acer\Pictures\Escuela de recreo\Imagen0104.jpg"/>
          <p:cNvPicPr>
            <a:picLocks noChangeAspect="1" noChangeArrowheads="1"/>
          </p:cNvPicPr>
          <p:nvPr/>
        </p:nvPicPr>
        <p:blipFill>
          <a:blip r:embed="rId3"/>
          <a:srcRect/>
          <a:stretch>
            <a:fillRect/>
          </a:stretch>
        </p:blipFill>
        <p:spPr bwMode="auto">
          <a:xfrm>
            <a:off x="3000364" y="2357430"/>
            <a:ext cx="2857520" cy="3901440"/>
          </a:xfrm>
          <a:prstGeom prst="rect">
            <a:avLst/>
          </a:prstGeom>
          <a:noFill/>
        </p:spPr>
      </p:pic>
      <p:pic>
        <p:nvPicPr>
          <p:cNvPr id="17412" name="Picture 4" descr="C:\Users\acer\Pictures\Escuela de recreo\Imagen0099.jpg"/>
          <p:cNvPicPr>
            <a:picLocks noChangeAspect="1" noChangeArrowheads="1"/>
          </p:cNvPicPr>
          <p:nvPr/>
        </p:nvPicPr>
        <p:blipFill>
          <a:blip r:embed="rId4"/>
          <a:srcRect/>
          <a:stretch>
            <a:fillRect/>
          </a:stretch>
        </p:blipFill>
        <p:spPr bwMode="auto">
          <a:xfrm>
            <a:off x="6000760" y="2357430"/>
            <a:ext cx="2926080" cy="3901440"/>
          </a:xfrm>
          <a:prstGeom prst="rect">
            <a:avLst/>
          </a:prstGeom>
          <a:noFill/>
        </p:spPr>
      </p:pic>
    </p:spTree>
  </p:cSld>
  <p:clrMapOvr>
    <a:masterClrMapping/>
  </p:clrMapOvr>
  <p:transition spd="slow">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cer\Pictures\Fotos escuela san isidro\reunion con la comunidad (8).JPG"/>
          <p:cNvPicPr>
            <a:picLocks noChangeAspect="1" noChangeArrowheads="1"/>
          </p:cNvPicPr>
          <p:nvPr/>
        </p:nvPicPr>
        <p:blipFill>
          <a:blip r:embed="rId2" cstate="print"/>
          <a:srcRect/>
          <a:stretch>
            <a:fillRect/>
          </a:stretch>
        </p:blipFill>
        <p:spPr bwMode="auto">
          <a:xfrm>
            <a:off x="214282" y="214290"/>
            <a:ext cx="4357685" cy="3268264"/>
          </a:xfrm>
          <a:prstGeom prst="rect">
            <a:avLst/>
          </a:prstGeom>
          <a:noFill/>
        </p:spPr>
      </p:pic>
      <p:pic>
        <p:nvPicPr>
          <p:cNvPr id="6148" name="Picture 4" descr="C:\Users\acer\Pictures\Fotos escuela san isidro\capac en frutales San Isidro (7).jpg"/>
          <p:cNvPicPr>
            <a:picLocks noChangeAspect="1" noChangeArrowheads="1"/>
          </p:cNvPicPr>
          <p:nvPr/>
        </p:nvPicPr>
        <p:blipFill>
          <a:blip r:embed="rId3" cstate="print"/>
          <a:srcRect/>
          <a:stretch>
            <a:fillRect/>
          </a:stretch>
        </p:blipFill>
        <p:spPr bwMode="auto">
          <a:xfrm>
            <a:off x="4714876" y="214290"/>
            <a:ext cx="4214810" cy="3286148"/>
          </a:xfrm>
          <a:prstGeom prst="rect">
            <a:avLst/>
          </a:prstGeom>
          <a:noFill/>
        </p:spPr>
      </p:pic>
      <p:pic>
        <p:nvPicPr>
          <p:cNvPr id="6149" name="Picture 5" descr="C:\Users\acer\Pictures\escuela 20 de junio\Imagen0132.jpg"/>
          <p:cNvPicPr>
            <a:picLocks noChangeAspect="1" noChangeArrowheads="1"/>
          </p:cNvPicPr>
          <p:nvPr/>
        </p:nvPicPr>
        <p:blipFill>
          <a:blip r:embed="rId4"/>
          <a:srcRect/>
          <a:stretch>
            <a:fillRect/>
          </a:stretch>
        </p:blipFill>
        <p:spPr bwMode="auto">
          <a:xfrm>
            <a:off x="1214414" y="3573016"/>
            <a:ext cx="2357454" cy="3143272"/>
          </a:xfrm>
          <a:prstGeom prst="rect">
            <a:avLst/>
          </a:prstGeom>
          <a:noFill/>
        </p:spPr>
      </p:pic>
      <p:pic>
        <p:nvPicPr>
          <p:cNvPr id="6150" name="Picture 6" descr="C:\Users\acer\Pictures\Escuela de recreo\Imagen0107.jpg"/>
          <p:cNvPicPr>
            <a:picLocks noChangeAspect="1" noChangeArrowheads="1"/>
          </p:cNvPicPr>
          <p:nvPr/>
        </p:nvPicPr>
        <p:blipFill>
          <a:blip r:embed="rId5"/>
          <a:srcRect/>
          <a:stretch>
            <a:fillRect/>
          </a:stretch>
        </p:blipFill>
        <p:spPr bwMode="auto">
          <a:xfrm>
            <a:off x="5724128" y="3645024"/>
            <a:ext cx="2283138" cy="3044184"/>
          </a:xfrm>
          <a:prstGeom prst="rect">
            <a:avLst/>
          </a:prstGeom>
          <a:noFill/>
        </p:spPr>
      </p:pic>
    </p:spTree>
  </p:cSld>
  <p:clrMapOvr>
    <a:masterClrMapping/>
  </p:clrMapOvr>
  <p:transition spd="slow">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571480"/>
            <a:ext cx="8686800" cy="5554683"/>
          </a:xfrm>
        </p:spPr>
        <p:txBody>
          <a:bodyPr/>
          <a:lstStyle/>
          <a:p>
            <a:pPr>
              <a:buFont typeface="Wingdings" pitchFamily="2" charset="2"/>
              <a:buChar char="v"/>
            </a:pPr>
            <a:r>
              <a:rPr lang="es-AR" dirty="0" smtClean="0"/>
              <a:t>Seguir acompañando a los productores desde un trabajo articulado con el INTA, Ministerio de la Producción, Subsecretaria de Agricultura Familiar.</a:t>
            </a:r>
            <a:endParaRPr lang="es-AR" dirty="0"/>
          </a:p>
        </p:txBody>
      </p:sp>
      <p:pic>
        <p:nvPicPr>
          <p:cNvPr id="18434" name="Picture 2" descr="C:\Users\acer\Pictures\Escuela de recreo\Union Escuela, Pollos,junio de 2009 048.jpg"/>
          <p:cNvPicPr>
            <a:picLocks noChangeAspect="1" noChangeArrowheads="1"/>
          </p:cNvPicPr>
          <p:nvPr/>
        </p:nvPicPr>
        <p:blipFill>
          <a:blip r:embed="rId2" cstate="print"/>
          <a:srcRect/>
          <a:stretch>
            <a:fillRect/>
          </a:stretch>
        </p:blipFill>
        <p:spPr bwMode="auto">
          <a:xfrm>
            <a:off x="214282" y="2643182"/>
            <a:ext cx="4143404" cy="3300679"/>
          </a:xfrm>
          <a:prstGeom prst="rect">
            <a:avLst/>
          </a:prstGeom>
          <a:noFill/>
        </p:spPr>
      </p:pic>
      <p:pic>
        <p:nvPicPr>
          <p:cNvPr id="18435" name="Picture 3" descr="C:\Users\acer\Pictures\fotos varios\horno con feriantes\horno con feriantes 014.jpg"/>
          <p:cNvPicPr>
            <a:picLocks noChangeAspect="1" noChangeArrowheads="1"/>
          </p:cNvPicPr>
          <p:nvPr/>
        </p:nvPicPr>
        <p:blipFill>
          <a:blip r:embed="rId3" cstate="print"/>
          <a:srcRect/>
          <a:stretch>
            <a:fillRect/>
          </a:stretch>
        </p:blipFill>
        <p:spPr bwMode="auto">
          <a:xfrm>
            <a:off x="4572000" y="2643182"/>
            <a:ext cx="4381530" cy="3286148"/>
          </a:xfrm>
          <a:prstGeom prst="rect">
            <a:avLst/>
          </a:prstGeom>
          <a:noFill/>
        </p:spPr>
      </p:pic>
    </p:spTree>
  </p:cSld>
  <p:clrMapOvr>
    <a:masterClrMapping/>
  </p:clrMapOvr>
  <p:transition spd="slow">
    <p:zoom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cer\Pictures\Experiencias de huerta granja sto doming\SDC10438.JPG"/>
          <p:cNvPicPr>
            <a:picLocks noChangeAspect="1" noChangeArrowheads="1"/>
          </p:cNvPicPr>
          <p:nvPr/>
        </p:nvPicPr>
        <p:blipFill>
          <a:blip r:embed="rId2" cstate="print"/>
          <a:srcRect/>
          <a:stretch>
            <a:fillRect/>
          </a:stretch>
        </p:blipFill>
        <p:spPr bwMode="auto">
          <a:xfrm>
            <a:off x="285720" y="0"/>
            <a:ext cx="4191029" cy="3286124"/>
          </a:xfrm>
          <a:prstGeom prst="rect">
            <a:avLst/>
          </a:prstGeom>
          <a:noFill/>
        </p:spPr>
      </p:pic>
      <p:pic>
        <p:nvPicPr>
          <p:cNvPr id="2051" name="Picture 3" descr="C:\Users\acer\Pictures\fotos varios\Encuentro semilla\PIC_0113.JPG"/>
          <p:cNvPicPr>
            <a:picLocks noChangeAspect="1" noChangeArrowheads="1"/>
          </p:cNvPicPr>
          <p:nvPr/>
        </p:nvPicPr>
        <p:blipFill>
          <a:blip r:embed="rId3" cstate="print"/>
          <a:srcRect/>
          <a:stretch>
            <a:fillRect/>
          </a:stretch>
        </p:blipFill>
        <p:spPr bwMode="auto">
          <a:xfrm>
            <a:off x="4714876" y="214290"/>
            <a:ext cx="4214842" cy="3161131"/>
          </a:xfrm>
          <a:prstGeom prst="rect">
            <a:avLst/>
          </a:prstGeom>
          <a:noFill/>
        </p:spPr>
      </p:pic>
      <p:pic>
        <p:nvPicPr>
          <p:cNvPr id="2052" name="Picture 4" descr="C:\Users\acer\Pictures\Escuela de recreo\Recreo 049.jpg"/>
          <p:cNvPicPr>
            <a:picLocks noChangeAspect="1" noChangeArrowheads="1"/>
          </p:cNvPicPr>
          <p:nvPr/>
        </p:nvPicPr>
        <p:blipFill>
          <a:blip r:embed="rId4" cstate="print"/>
          <a:srcRect/>
          <a:stretch>
            <a:fillRect/>
          </a:stretch>
        </p:blipFill>
        <p:spPr bwMode="auto">
          <a:xfrm>
            <a:off x="285720" y="3500438"/>
            <a:ext cx="4214810" cy="3161108"/>
          </a:xfrm>
          <a:prstGeom prst="rect">
            <a:avLst/>
          </a:prstGeom>
          <a:noFill/>
        </p:spPr>
      </p:pic>
      <p:pic>
        <p:nvPicPr>
          <p:cNvPr id="2053" name="Picture 5" descr="C:\Users\acer\Pictures\fotos varios\capacit entrega de pll\capacit entrega de pll 046.jpg"/>
          <p:cNvPicPr>
            <a:picLocks noChangeAspect="1" noChangeArrowheads="1"/>
          </p:cNvPicPr>
          <p:nvPr/>
        </p:nvPicPr>
        <p:blipFill>
          <a:blip r:embed="rId5" cstate="print"/>
          <a:srcRect/>
          <a:stretch>
            <a:fillRect/>
          </a:stretch>
        </p:blipFill>
        <p:spPr bwMode="auto">
          <a:xfrm>
            <a:off x="4714876" y="3500438"/>
            <a:ext cx="4214842" cy="3161132"/>
          </a:xfrm>
          <a:prstGeom prst="rect">
            <a:avLst/>
          </a:prstGeom>
          <a:noFill/>
        </p:spPr>
      </p:pic>
    </p:spTree>
  </p:cSld>
  <p:clrMapOvr>
    <a:masterClrMapping/>
  </p:clrMapOvr>
  <p:transition spd="slow">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sz="4000" b="1" dirty="0" smtClean="0">
                <a:latin typeface="Times New Roman" pitchFamily="18" charset="0"/>
                <a:cs typeface="Times New Roman" pitchFamily="18" charset="0"/>
              </a:rPr>
              <a:t>DIFICULTADES DETECTADAS</a:t>
            </a:r>
            <a:endParaRPr lang="es-AR" sz="4000" b="1" dirty="0">
              <a:latin typeface="Times New Roman" pitchFamily="18" charset="0"/>
              <a:cs typeface="Times New Roman" pitchFamily="18" charset="0"/>
            </a:endParaRPr>
          </a:p>
        </p:txBody>
      </p:sp>
      <p:sp>
        <p:nvSpPr>
          <p:cNvPr id="3" name="2 Marcador de contenido"/>
          <p:cNvSpPr>
            <a:spLocks noGrp="1"/>
          </p:cNvSpPr>
          <p:nvPr>
            <p:ph idx="1"/>
          </p:nvPr>
        </p:nvSpPr>
        <p:spPr>
          <a:xfrm>
            <a:off x="457200" y="1857364"/>
            <a:ext cx="8229600" cy="4500594"/>
          </a:xfrm>
        </p:spPr>
        <p:txBody>
          <a:bodyPr>
            <a:normAutofit fontScale="62500" lnSpcReduction="20000"/>
          </a:bodyPr>
          <a:lstStyle/>
          <a:p>
            <a:pPr>
              <a:buFont typeface="Wingdings" pitchFamily="2" charset="2"/>
              <a:buChar char="v"/>
            </a:pPr>
            <a:r>
              <a:rPr lang="es-AR" b="1" dirty="0" smtClean="0">
                <a:latin typeface="Times New Roman" pitchFamily="18" charset="0"/>
                <a:cs typeface="Times New Roman" pitchFamily="18" charset="0"/>
              </a:rPr>
              <a:t>No contar con edificio propio.</a:t>
            </a:r>
          </a:p>
          <a:p>
            <a:pPr>
              <a:buFont typeface="Wingdings" pitchFamily="2" charset="2"/>
              <a:buChar char="v"/>
            </a:pPr>
            <a:r>
              <a:rPr lang="es-AR" b="1" dirty="0" smtClean="0">
                <a:latin typeface="Times New Roman" pitchFamily="18" charset="0"/>
                <a:cs typeface="Times New Roman" pitchFamily="18" charset="0"/>
              </a:rPr>
              <a:t>Tener  como destinatarios alumnos muy heterogéneos en cuanto a nivel socioeconómico, edad y saberes previos.</a:t>
            </a:r>
          </a:p>
          <a:p>
            <a:pPr>
              <a:buFont typeface="Wingdings" pitchFamily="2" charset="2"/>
              <a:buChar char="v"/>
            </a:pPr>
            <a:r>
              <a:rPr lang="es-AR" b="1" dirty="0" smtClean="0">
                <a:latin typeface="Times New Roman" pitchFamily="18" charset="0"/>
                <a:cs typeface="Times New Roman" pitchFamily="18" charset="0"/>
              </a:rPr>
              <a:t>Algunos alumnos  evidencian dificultades para el razonamiento  y análisis critico.</a:t>
            </a:r>
          </a:p>
          <a:p>
            <a:pPr>
              <a:buFont typeface="Wingdings" pitchFamily="2" charset="2"/>
              <a:buChar char="v"/>
            </a:pPr>
            <a:r>
              <a:rPr lang="es-AR" b="1" dirty="0" smtClean="0">
                <a:latin typeface="Times New Roman" pitchFamily="18" charset="0"/>
                <a:cs typeface="Times New Roman" pitchFamily="18" charset="0"/>
              </a:rPr>
              <a:t>No contar con un coordinador pedagógico.</a:t>
            </a:r>
          </a:p>
          <a:p>
            <a:pPr>
              <a:buFont typeface="Wingdings" pitchFamily="2" charset="2"/>
              <a:buChar char="v"/>
            </a:pPr>
            <a:r>
              <a:rPr lang="es-AR" b="1" dirty="0" smtClean="0">
                <a:latin typeface="Times New Roman" pitchFamily="18" charset="0"/>
                <a:cs typeface="Times New Roman" pitchFamily="18" charset="0"/>
              </a:rPr>
              <a:t>Al no tener un edificio no permitió la conexión de internet, aclaramos que se recibió el financiamiento para dicha conexión.</a:t>
            </a:r>
          </a:p>
          <a:p>
            <a:pPr>
              <a:buFont typeface="Wingdings" pitchFamily="2" charset="2"/>
              <a:buChar char="v"/>
            </a:pPr>
            <a:r>
              <a:rPr lang="es-AR" b="1" dirty="0" smtClean="0">
                <a:latin typeface="Times New Roman" pitchFamily="18" charset="0"/>
                <a:cs typeface="Times New Roman" pitchFamily="18" charset="0"/>
              </a:rPr>
              <a:t>Dificultades detectadas en la lectoescritura en algunos alumnos.</a:t>
            </a:r>
          </a:p>
          <a:p>
            <a:pPr>
              <a:buFont typeface="Wingdings" pitchFamily="2" charset="2"/>
              <a:buChar char="v"/>
            </a:pPr>
            <a:r>
              <a:rPr lang="es-AR" b="1" dirty="0" smtClean="0">
                <a:latin typeface="Times New Roman" pitchFamily="18" charset="0"/>
                <a:cs typeface="Times New Roman" pitchFamily="18" charset="0"/>
              </a:rPr>
              <a:t>Las ocupaciones laborales de los alumnos impiden la asistencia en tiempo y forma. </a:t>
            </a:r>
          </a:p>
          <a:p>
            <a:pPr>
              <a:buFont typeface="Wingdings" pitchFamily="2" charset="2"/>
              <a:buChar char="v"/>
            </a:pPr>
            <a:r>
              <a:rPr lang="es-AR" b="1" dirty="0" smtClean="0">
                <a:latin typeface="Times New Roman" pitchFamily="18" charset="0"/>
                <a:cs typeface="Times New Roman" pitchFamily="18" charset="0"/>
              </a:rPr>
              <a:t>La estructura edilicia dificulta la utilización de materiales didácticos.</a:t>
            </a:r>
          </a:p>
          <a:p>
            <a:pPr>
              <a:buFont typeface="Wingdings" pitchFamily="2" charset="2"/>
              <a:buChar char="v"/>
            </a:pPr>
            <a:r>
              <a:rPr lang="es-AR" b="1" dirty="0" smtClean="0">
                <a:latin typeface="Times New Roman" pitchFamily="18" charset="0"/>
                <a:cs typeface="Times New Roman" pitchFamily="18" charset="0"/>
              </a:rPr>
              <a:t>Escases de bibliografías  y material </a:t>
            </a:r>
            <a:r>
              <a:rPr lang="es-AR" b="1" dirty="0" err="1" smtClean="0">
                <a:latin typeface="Times New Roman" pitchFamily="18" charset="0"/>
                <a:cs typeface="Times New Roman" pitchFamily="18" charset="0"/>
              </a:rPr>
              <a:t>didactico</a:t>
            </a:r>
            <a:r>
              <a:rPr lang="es-AR" b="1" dirty="0" smtClean="0">
                <a:latin typeface="Times New Roman" pitchFamily="18" charset="0"/>
                <a:cs typeface="Times New Roman" pitchFamily="18" charset="0"/>
              </a:rPr>
              <a:t>, suministrada por el Nivel Superior para las distintas cátedras implementadas o a implementarse tanto para el docente como para los alumnos.</a:t>
            </a:r>
          </a:p>
          <a:p>
            <a:pPr>
              <a:buFont typeface="Wingdings" pitchFamily="2" charset="2"/>
              <a:buChar char="v"/>
            </a:pPr>
            <a:endParaRPr lang="es-AR" dirty="0"/>
          </a:p>
        </p:txBody>
      </p:sp>
    </p:spTree>
  </p:cSld>
  <p:clrMapOvr>
    <a:masterClrMapping/>
  </p:clrMapOvr>
  <p:transition spd="slow">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642919"/>
            <a:ext cx="7772400" cy="1357321"/>
          </a:xfrm>
        </p:spPr>
        <p:txBody>
          <a:bodyPr>
            <a:normAutofit/>
          </a:bodyPr>
          <a:lstStyle/>
          <a:p>
            <a:pPr algn="ctr"/>
            <a:r>
              <a:rPr lang="es-AR" sz="7200" dirty="0" smtClean="0">
                <a:solidFill>
                  <a:schemeClr val="accent2">
                    <a:lumMod val="75000"/>
                  </a:schemeClr>
                </a:solidFill>
              </a:rPr>
              <a:t>LOGROS</a:t>
            </a:r>
            <a:endParaRPr lang="es-AR" sz="7200" dirty="0">
              <a:solidFill>
                <a:schemeClr val="accent2">
                  <a:lumMod val="75000"/>
                </a:schemeClr>
              </a:solidFill>
            </a:endParaRPr>
          </a:p>
        </p:txBody>
      </p:sp>
      <p:sp>
        <p:nvSpPr>
          <p:cNvPr id="3" name="2 Subtítulo"/>
          <p:cNvSpPr>
            <a:spLocks noGrp="1"/>
          </p:cNvSpPr>
          <p:nvPr>
            <p:ph type="subTitle" idx="1"/>
          </p:nvPr>
        </p:nvSpPr>
        <p:spPr>
          <a:xfrm>
            <a:off x="971600" y="2071678"/>
            <a:ext cx="7200928" cy="1000132"/>
          </a:xfrm>
        </p:spPr>
        <p:txBody>
          <a:bodyPr>
            <a:noAutofit/>
          </a:bodyPr>
          <a:lstStyle/>
          <a:p>
            <a:pPr algn="just">
              <a:buFont typeface="Wingdings" pitchFamily="2" charset="2"/>
              <a:buChar char="v"/>
            </a:pPr>
            <a:r>
              <a:rPr lang="es-AR" sz="2400" b="1" dirty="0" smtClean="0">
                <a:solidFill>
                  <a:schemeClr val="tx1"/>
                </a:solidFill>
                <a:latin typeface="Times New Roman" pitchFamily="18" charset="0"/>
                <a:cs typeface="Times New Roman" pitchFamily="18" charset="0"/>
              </a:rPr>
              <a:t>Implementación de la carrera: Profesorado de Educación Primaria Orientación en Educación Rural.</a:t>
            </a:r>
          </a:p>
          <a:p>
            <a:pPr algn="just"/>
            <a:endParaRPr lang="es-AR" sz="2000" dirty="0" smtClean="0"/>
          </a:p>
        </p:txBody>
      </p:sp>
    </p:spTree>
  </p:cSld>
  <p:clrMapOvr>
    <a:masterClrMapping/>
  </p:clrMapOvr>
  <p:transition spd="slow">
    <p:pull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5728"/>
            <a:ext cx="8229600" cy="1000132"/>
          </a:xfrm>
        </p:spPr>
        <p:txBody>
          <a:bodyPr/>
          <a:lstStyle/>
          <a:p>
            <a:r>
              <a:rPr lang="es-AR" dirty="0" smtClean="0"/>
              <a:t>CONCLUSION</a:t>
            </a:r>
            <a:endParaRPr lang="es-AR" dirty="0"/>
          </a:p>
        </p:txBody>
      </p:sp>
      <p:sp>
        <p:nvSpPr>
          <p:cNvPr id="3" name="2 Marcador de contenido"/>
          <p:cNvSpPr>
            <a:spLocks noGrp="1"/>
          </p:cNvSpPr>
          <p:nvPr>
            <p:ph idx="1"/>
          </p:nvPr>
        </p:nvSpPr>
        <p:spPr>
          <a:xfrm>
            <a:off x="457200" y="1500174"/>
            <a:ext cx="8229600" cy="4929222"/>
          </a:xfrm>
        </p:spPr>
        <p:txBody>
          <a:bodyPr>
            <a:normAutofit/>
          </a:bodyPr>
          <a:lstStyle/>
          <a:p>
            <a:pPr algn="just">
              <a:buFont typeface="Wingdings" pitchFamily="2" charset="2"/>
              <a:buChar char="v"/>
            </a:pPr>
            <a:r>
              <a:rPr lang="es-AR" sz="2000" b="1" dirty="0" smtClean="0">
                <a:latin typeface="Times New Roman" pitchFamily="18" charset="0"/>
                <a:cs typeface="Times New Roman" pitchFamily="18" charset="0"/>
              </a:rPr>
              <a:t>La carrera de formación docente se encuadra en una política educativa que permite la plena participación de los actores, como por ejemplo la participación de los docentes en la elaboración del diseño curricular de la misma y la participación de alumnos en seminarios.</a:t>
            </a:r>
          </a:p>
          <a:p>
            <a:pPr algn="just">
              <a:buFont typeface="Wingdings" pitchFamily="2" charset="2"/>
              <a:buChar char="v"/>
            </a:pPr>
            <a:r>
              <a:rPr lang="es-AR" sz="2000" b="1" dirty="0" smtClean="0">
                <a:latin typeface="Times New Roman" pitchFamily="18" charset="0"/>
                <a:cs typeface="Times New Roman" pitchFamily="18" charset="0"/>
              </a:rPr>
              <a:t>Se recibe ayuda y apoyo desde el Estado como por ejemplo capacitaciones docentes, recursos desde el programa mejora institucional, etc. Consideramos muy valiosa pero aun faltan recibir algunos insumos como por ejemplo (fotocopiadora, Equipo de sonido y Bibliografías) becas estudiantiles (que aun no fueron pagadas a los beneficiados).</a:t>
            </a:r>
          </a:p>
          <a:p>
            <a:pPr algn="just">
              <a:buFont typeface="Wingdings" pitchFamily="2" charset="2"/>
              <a:buChar char="v"/>
            </a:pPr>
            <a:r>
              <a:rPr lang="es-AR" sz="2000" b="1" dirty="0" smtClean="0">
                <a:latin typeface="Times New Roman" pitchFamily="18" charset="0"/>
                <a:cs typeface="Times New Roman" pitchFamily="18" charset="0"/>
              </a:rPr>
              <a:t>Destacamos como pertinente el plan de estudio, el perfil del egresado, las bibliografías solicitadas para formar al nuevo docente que reclama nuestra época y nuestra sociedad.</a:t>
            </a:r>
          </a:p>
          <a:p>
            <a:pPr algn="just">
              <a:buFont typeface="Wingdings" pitchFamily="2" charset="2"/>
              <a:buChar char="v"/>
            </a:pPr>
            <a:r>
              <a:rPr lang="es-AR" sz="2000" b="1" dirty="0" smtClean="0">
                <a:latin typeface="Times New Roman" pitchFamily="18" charset="0"/>
                <a:cs typeface="Times New Roman" pitchFamily="18" charset="0"/>
              </a:rPr>
              <a:t>El acompañamiento del equipo técnico de la D.E.S. es permanente, oportuno y muy valioso para alcanzar la calidad formativa.</a:t>
            </a:r>
            <a:endParaRPr lang="es-AR" sz="2000" b="1" dirty="0">
              <a:latin typeface="Times New Roman" pitchFamily="18" charset="0"/>
              <a:cs typeface="Times New Roman" pitchFamily="18" charset="0"/>
            </a:endParaRPr>
          </a:p>
        </p:txBody>
      </p:sp>
    </p:spTree>
  </p:cSld>
  <p:clrMapOvr>
    <a:masterClrMapping/>
  </p:clrMapOvr>
  <p:transition spd="slow">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p:cNvPicPr>
            <a:picLocks noChangeAspect="1" noChangeArrowheads="1"/>
          </p:cNvPicPr>
          <p:nvPr/>
        </p:nvPicPr>
        <p:blipFill>
          <a:blip r:embed="rId2"/>
          <a:srcRect/>
          <a:stretch>
            <a:fillRect/>
          </a:stretch>
        </p:blipFill>
        <p:spPr bwMode="auto">
          <a:xfrm>
            <a:off x="1979712" y="836712"/>
            <a:ext cx="5183485" cy="5185684"/>
          </a:xfrm>
          <a:prstGeom prst="rect">
            <a:avLst/>
          </a:prstGeom>
          <a:noFill/>
          <a:ln w="9525">
            <a:noFill/>
            <a:miter lim="800000"/>
            <a:headEnd/>
            <a:tailEnd/>
          </a:ln>
          <a:effectLst/>
        </p:spPr>
      </p:pic>
    </p:spTree>
  </p:cSld>
  <p:clrMapOvr>
    <a:masterClrMapping/>
  </p:clrMapOvr>
  <p:transition spd="slow">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FOTOS INSTITUTO  REUNION MEJORA\Copia de IMG_0673.JPG"/>
          <p:cNvPicPr>
            <a:picLocks noChangeAspect="1" noChangeArrowheads="1"/>
          </p:cNvPicPr>
          <p:nvPr/>
        </p:nvPicPr>
        <p:blipFill>
          <a:blip r:embed="rId2" cstate="print"/>
          <a:srcRect/>
          <a:stretch>
            <a:fillRect/>
          </a:stretch>
        </p:blipFill>
        <p:spPr bwMode="auto">
          <a:xfrm>
            <a:off x="857224" y="642918"/>
            <a:ext cx="7620053" cy="5572164"/>
          </a:xfrm>
          <a:prstGeom prst="rect">
            <a:avLst/>
          </a:prstGeom>
          <a:noFill/>
        </p:spPr>
      </p:pic>
    </p:spTree>
  </p:cSld>
  <p:clrMapOvr>
    <a:masterClrMapping/>
  </p:clrMapOvr>
  <p:transition spd="slow">
    <p:wheel spokes="3"/>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FOTOS INSTITUTO  REUNION MEJORA\Copia de IMG_0666.JPG"/>
          <p:cNvPicPr>
            <a:picLocks noChangeAspect="1" noChangeArrowheads="1"/>
          </p:cNvPicPr>
          <p:nvPr/>
        </p:nvPicPr>
        <p:blipFill>
          <a:blip r:embed="rId2" cstate="print"/>
          <a:srcRect/>
          <a:stretch>
            <a:fillRect/>
          </a:stretch>
        </p:blipFill>
        <p:spPr bwMode="auto">
          <a:xfrm>
            <a:off x="857224" y="571480"/>
            <a:ext cx="7572396" cy="5679297"/>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7584" y="260648"/>
            <a:ext cx="7560840" cy="646331"/>
          </a:xfrm>
          <a:prstGeom prst="rect">
            <a:avLst/>
          </a:prstGeom>
        </p:spPr>
        <p:txBody>
          <a:bodyPr wrap="square">
            <a:spAutoFit/>
          </a:bodyPr>
          <a:lstStyle/>
          <a:p>
            <a:pPr>
              <a:buFont typeface="Wingdings" pitchFamily="2" charset="2"/>
              <a:buChar char="v"/>
            </a:pPr>
            <a:r>
              <a:rPr lang="es-AR" b="1" dirty="0">
                <a:latin typeface="Times New Roman" pitchFamily="18" charset="0"/>
                <a:cs typeface="Times New Roman" pitchFamily="18" charset="0"/>
              </a:rPr>
              <a:t>Acuerdos para utilizar  edificios, en forma transitoria, para dar inicio a la nueva carrera . (Escuela 406 y Salón de la Fundación Mita </a:t>
            </a:r>
            <a:r>
              <a:rPr lang="es-AR" b="1" dirty="0" err="1">
                <a:latin typeface="Times New Roman" pitchFamily="18" charset="0"/>
                <a:cs typeface="Times New Roman" pitchFamily="18" charset="0"/>
              </a:rPr>
              <a:t>Porá</a:t>
            </a:r>
            <a:r>
              <a:rPr lang="es-AR" b="1" dirty="0">
                <a:latin typeface="Times New Roman" pitchFamily="18" charset="0"/>
                <a:cs typeface="Times New Roman" pitchFamily="18" charset="0"/>
              </a:rPr>
              <a:t>)</a:t>
            </a:r>
          </a:p>
        </p:txBody>
      </p:sp>
      <p:pic>
        <p:nvPicPr>
          <p:cNvPr id="1026" name="Imagen 2" descr="C:\Users\Miguel\Desktop\PROFESORADO PARA LA EDUCACION PRIMARIA\instituto\foto instituto\IMG_19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3" y="1148651"/>
            <a:ext cx="4480625" cy="3360469"/>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pic>
        <p:nvPicPr>
          <p:cNvPr id="1027" name="Imagen 3" descr="C:\Users\Miguel\Desktop\PROFESORADO PARA LA EDUCACION PRIMARIA\instituto\foto instituto\Imagen06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4727" y="3212976"/>
            <a:ext cx="4609761" cy="3456384"/>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10/main" xmlns="" val="3965879127"/>
      </p:ext>
    </p:extLst>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7584" y="548680"/>
            <a:ext cx="7416824" cy="646331"/>
          </a:xfrm>
          <a:prstGeom prst="rect">
            <a:avLst/>
          </a:prstGeom>
        </p:spPr>
        <p:txBody>
          <a:bodyPr wrap="square">
            <a:spAutoFit/>
          </a:bodyPr>
          <a:lstStyle/>
          <a:p>
            <a:pPr>
              <a:buFont typeface="Wingdings" pitchFamily="2" charset="2"/>
              <a:buChar char="v"/>
            </a:pPr>
            <a:r>
              <a:rPr lang="es-AR" b="1" dirty="0" smtClean="0">
                <a:latin typeface="Times New Roman" pitchFamily="18" charset="0"/>
                <a:cs typeface="Times New Roman" pitchFamily="18" charset="0"/>
              </a:rPr>
              <a:t>Coordinación de horarios  de clases de los profesores  que comparten ambos niveles educativos.</a:t>
            </a:r>
            <a:endParaRPr lang="es-AR" b="1" dirty="0">
              <a:latin typeface="Times New Roman" pitchFamily="18" charset="0"/>
              <a:cs typeface="Times New Roman" pitchFamily="18" charset="0"/>
            </a:endParaRPr>
          </a:p>
        </p:txBody>
      </p:sp>
      <p:pic>
        <p:nvPicPr>
          <p:cNvPr id="2050" name="Imagen 2" descr="C:\Users\Miguel\Desktop\PROFESORADO PARA LA EDUCACION PRIMARIA\instituto\equipo técnico\Copia de IMG_06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7924" y="1268760"/>
            <a:ext cx="7102468" cy="5326851"/>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10/main" xmlns="" val="1741733714"/>
      </p:ext>
    </p:extLst>
  </p:cSld>
  <p:clrMapOvr>
    <a:masterClrMapping/>
  </p:clrMapOvr>
  <p:transition spd="slow">
    <p:strips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476672"/>
            <a:ext cx="7056784" cy="369332"/>
          </a:xfrm>
          <a:prstGeom prst="rect">
            <a:avLst/>
          </a:prstGeom>
        </p:spPr>
        <p:txBody>
          <a:bodyPr wrap="square">
            <a:spAutoFit/>
          </a:bodyPr>
          <a:lstStyle/>
          <a:p>
            <a:pPr algn="just">
              <a:buFont typeface="Wingdings" pitchFamily="2" charset="2"/>
              <a:buChar char="v"/>
            </a:pPr>
            <a:r>
              <a:rPr lang="es-AR" b="1" dirty="0">
                <a:latin typeface="Times New Roman" pitchFamily="18" charset="0"/>
                <a:cs typeface="Times New Roman" pitchFamily="18" charset="0"/>
              </a:rPr>
              <a:t>Inserción progresiva del Instituto en la vida de la comunidad.</a:t>
            </a:r>
          </a:p>
        </p:txBody>
      </p:sp>
      <p:pic>
        <p:nvPicPr>
          <p:cNvPr id="5" name="4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55576" y="908720"/>
            <a:ext cx="7560840" cy="5670630"/>
          </a:xfrm>
          <a:prstGeom prst="rect">
            <a:avLst/>
          </a:prstGeom>
        </p:spPr>
      </p:pic>
    </p:spTree>
    <p:extLst>
      <p:ext uri="{BB962C8B-B14F-4D97-AF65-F5344CB8AC3E}">
        <p14:creationId xmlns:p14="http://schemas.microsoft.com/office/powerpoint/2010/main" xmlns="" val="3902852424"/>
      </p:ext>
    </p:extLst>
  </p:cSld>
  <p:clrMapOvr>
    <a:masterClrMapping/>
  </p:clrMapOvr>
  <p:transition spd="slow">
    <p:plu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sz="2400" b="1" dirty="0" smtClean="0">
                <a:latin typeface="Times New Roman" pitchFamily="18" charset="0"/>
                <a:cs typeface="Times New Roman" pitchFamily="18" charset="0"/>
              </a:rPr>
              <a:t>INFORMATIZACIÓN DE DATOS PERSONALES Y PEDAGÓGICAS DE ALUMNOS</a:t>
            </a:r>
            <a:endParaRPr lang="es-AR" sz="2400" b="1" dirty="0">
              <a:latin typeface="Times New Roman" pitchFamily="18" charset="0"/>
              <a:cs typeface="Times New Roman"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1994497589"/>
              </p:ext>
            </p:extLst>
          </p:nvPr>
        </p:nvGraphicFramePr>
        <p:xfrm>
          <a:off x="539553" y="1461941"/>
          <a:ext cx="8208910" cy="5207419"/>
        </p:xfrm>
        <a:graphic>
          <a:graphicData uri="http://schemas.openxmlformats.org/drawingml/2006/table">
            <a:tbl>
              <a:tblPr/>
              <a:tblGrid>
                <a:gridCol w="2707809"/>
                <a:gridCol w="535701"/>
                <a:gridCol w="499064"/>
                <a:gridCol w="473826"/>
                <a:gridCol w="464056"/>
                <a:gridCol w="402995"/>
                <a:gridCol w="950907"/>
                <a:gridCol w="938697"/>
                <a:gridCol w="1235855"/>
              </a:tblGrid>
              <a:tr h="169337">
                <a:tc gridSpan="9">
                  <a:txBody>
                    <a:bodyPr/>
                    <a:lstStyle/>
                    <a:p>
                      <a:pPr algn="ctr">
                        <a:lnSpc>
                          <a:spcPct val="115000"/>
                        </a:lnSpc>
                        <a:spcAft>
                          <a:spcPts val="0"/>
                        </a:spcAft>
                      </a:pPr>
                      <a:r>
                        <a:rPr lang="es-ES_tradnl" sz="900" dirty="0">
                          <a:solidFill>
                            <a:srgbClr val="000000"/>
                          </a:solidFill>
                          <a:latin typeface="Calibri"/>
                          <a:ea typeface="Times New Roman"/>
                          <a:cs typeface="Times New Roman"/>
                        </a:rPr>
                        <a:t>PLANILLA DE ASISTENCIA</a:t>
                      </a:r>
                      <a:endParaRPr lang="es-ES_tradnl" sz="1000" dirty="0">
                        <a:latin typeface="Times New Roman"/>
                        <a:ea typeface="Calibri"/>
                        <a:cs typeface="Times New Roman"/>
                      </a:endParaRPr>
                    </a:p>
                  </a:txBody>
                  <a:tcPr marL="35268" marR="35268" marT="0" marB="0" anchor="b">
                    <a:lnL>
                      <a:noFill/>
                    </a:lnL>
                    <a:lnR>
                      <a:noFill/>
                    </a:lnR>
                    <a:lnT>
                      <a:noFill/>
                    </a:lnT>
                    <a:lnB>
                      <a:noFill/>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333770">
                <a:tc gridSpan="4">
                  <a:txBody>
                    <a:bodyPr/>
                    <a:lstStyle/>
                    <a:p>
                      <a:pPr>
                        <a:lnSpc>
                          <a:spcPct val="115000"/>
                        </a:lnSpc>
                        <a:spcAft>
                          <a:spcPts val="0"/>
                        </a:spcAft>
                      </a:pPr>
                      <a:r>
                        <a:rPr lang="es-ES_tradnl" sz="900" dirty="0">
                          <a:solidFill>
                            <a:srgbClr val="000000"/>
                          </a:solidFill>
                          <a:latin typeface="Calibri"/>
                          <a:ea typeface="Times New Roman"/>
                          <a:cs typeface="Times New Roman"/>
                        </a:rPr>
                        <a:t>INSTITUCIÓN: Instituto Superior de Formación Docente</a:t>
                      </a:r>
                      <a:endParaRPr lang="es-ES_tradnl" sz="1000" dirty="0">
                        <a:latin typeface="Times New Roman"/>
                        <a:ea typeface="Calibri"/>
                        <a:cs typeface="Times New Roman"/>
                      </a:endParaRPr>
                    </a:p>
                  </a:txBody>
                  <a:tcPr marL="35268" marR="35268" marT="0" marB="0" anchor="b">
                    <a:lnL>
                      <a:noFill/>
                    </a:lnL>
                    <a:lnR>
                      <a:noFill/>
                    </a:lnR>
                    <a:lnT>
                      <a:noFill/>
                    </a:lnT>
                    <a:lnB>
                      <a:noFill/>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spcAft>
                          <a:spcPts val="0"/>
                        </a:spcAft>
                      </a:pPr>
                      <a:r>
                        <a:rPr lang="es-ES_tradnl" sz="900">
                          <a:solidFill>
                            <a:srgbClr val="000000"/>
                          </a:solidFill>
                          <a:latin typeface="Calibri"/>
                          <a:ea typeface="Times New Roman"/>
                          <a:cs typeface="Times New Roman"/>
                        </a:rPr>
                        <a:t>LOCALIDAD: Gral. M. Belgrano</a:t>
                      </a:r>
                      <a:endParaRPr lang="es-ES_tradnl" sz="1000">
                        <a:latin typeface="Times New Roman"/>
                        <a:ea typeface="Calibri"/>
                        <a:cs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gridSpan="7">
                  <a:txBody>
                    <a:bodyPr/>
                    <a:lstStyle/>
                    <a:p>
                      <a:pPr>
                        <a:lnSpc>
                          <a:spcPct val="115000"/>
                        </a:lnSpc>
                        <a:spcAft>
                          <a:spcPts val="0"/>
                        </a:spcAft>
                      </a:pPr>
                      <a:r>
                        <a:rPr lang="es-ES_tradnl" sz="900">
                          <a:solidFill>
                            <a:srgbClr val="000000"/>
                          </a:solidFill>
                          <a:latin typeface="Calibri"/>
                          <a:ea typeface="Times New Roman"/>
                          <a:cs typeface="Times New Roman"/>
                        </a:rPr>
                        <a:t>CARRERA: Profesorado de Educación Primaria - Orientación en Educación Rural</a:t>
                      </a:r>
                      <a:endParaRPr lang="es-ES_tradnl" sz="1000">
                        <a:latin typeface="Times New Roman"/>
                        <a:ea typeface="Calibri"/>
                        <a:cs typeface="Times New Roman"/>
                      </a:endParaRPr>
                    </a:p>
                  </a:txBody>
                  <a:tcPr marL="35268" marR="35268" marT="0" marB="0" anchor="b">
                    <a:lnL>
                      <a:noFill/>
                    </a:lnL>
                    <a:lnR>
                      <a:noFill/>
                    </a:lnR>
                    <a:lnT>
                      <a:noFill/>
                    </a:lnT>
                    <a:lnB>
                      <a:noFill/>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spcAft>
                          <a:spcPts val="0"/>
                        </a:spcAft>
                      </a:pPr>
                      <a:r>
                        <a:rPr lang="es-ES_tradnl" sz="900">
                          <a:solidFill>
                            <a:srgbClr val="000000"/>
                          </a:solidFill>
                          <a:latin typeface="Calibri"/>
                          <a:ea typeface="Times New Roman"/>
                          <a:cs typeface="Times New Roman"/>
                        </a:rPr>
                        <a:t>CICLO LECTIVO: 2010</a:t>
                      </a:r>
                      <a:endParaRPr lang="es-ES_tradnl" sz="1000">
                        <a:latin typeface="Times New Roman"/>
                        <a:ea typeface="Calibri"/>
                        <a:cs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spcAft>
                          <a:spcPts val="0"/>
                        </a:spcAft>
                      </a:pPr>
                      <a:r>
                        <a:rPr lang="es-ES_tradnl" sz="900">
                          <a:solidFill>
                            <a:srgbClr val="000000"/>
                          </a:solidFill>
                          <a:latin typeface="Calibri"/>
                          <a:ea typeface="Times New Roman"/>
                          <a:cs typeface="Times New Roman"/>
                        </a:rPr>
                        <a:t>RÉGIMEN: Cuatrimestral</a:t>
                      </a:r>
                      <a:endParaRPr lang="es-ES_tradnl" sz="1000">
                        <a:latin typeface="Times New Roman"/>
                        <a:ea typeface="Calibri"/>
                        <a:cs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333770">
                <a:tc gridSpan="4">
                  <a:txBody>
                    <a:bodyPr/>
                    <a:lstStyle/>
                    <a:p>
                      <a:pPr>
                        <a:lnSpc>
                          <a:spcPct val="115000"/>
                        </a:lnSpc>
                        <a:spcAft>
                          <a:spcPts val="0"/>
                        </a:spcAft>
                      </a:pPr>
                      <a:r>
                        <a:rPr lang="es-ES_tradnl" sz="900">
                          <a:solidFill>
                            <a:srgbClr val="000000"/>
                          </a:solidFill>
                          <a:latin typeface="Calibri"/>
                          <a:ea typeface="Times New Roman"/>
                          <a:cs typeface="Times New Roman"/>
                        </a:rPr>
                        <a:t>CÁTEDRA: PROBLEMÁTICA HISTÓRICA DE LA FILOSOFÍA </a:t>
                      </a:r>
                      <a:endParaRPr lang="es-ES_tradnl" sz="1000">
                        <a:latin typeface="Times New Roman"/>
                        <a:ea typeface="Calibri"/>
                        <a:cs typeface="Times New Roman"/>
                      </a:endParaRPr>
                    </a:p>
                  </a:txBody>
                  <a:tcPr marL="35268" marR="35268" marT="0" marB="0" anchor="b">
                    <a:lnL>
                      <a:noFill/>
                    </a:lnL>
                    <a:lnR>
                      <a:noFill/>
                    </a:lnR>
                    <a:lnT>
                      <a:noFill/>
                    </a:lnT>
                    <a:lnB>
                      <a:noFill/>
                    </a:lnB>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spcAft>
                          <a:spcPts val="0"/>
                        </a:spcAft>
                      </a:pPr>
                      <a:r>
                        <a:rPr lang="es-ES_tradnl" sz="900">
                          <a:solidFill>
                            <a:srgbClr val="000000"/>
                          </a:solidFill>
                          <a:latin typeface="Calibri"/>
                          <a:ea typeface="Times New Roman"/>
                          <a:cs typeface="Times New Roman"/>
                        </a:rPr>
                        <a:t>CURSO: 2do. Año</a:t>
                      </a:r>
                      <a:endParaRPr lang="es-ES_tradnl" sz="1000">
                        <a:latin typeface="Times New Roman"/>
                        <a:ea typeface="Calibri"/>
                        <a:cs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spcAft>
                          <a:spcPts val="0"/>
                        </a:spcAft>
                      </a:pPr>
                      <a:r>
                        <a:rPr lang="es-ES_tradnl" sz="900">
                          <a:solidFill>
                            <a:srgbClr val="000000"/>
                          </a:solidFill>
                          <a:latin typeface="Calibri"/>
                          <a:ea typeface="Times New Roman"/>
                          <a:cs typeface="Times New Roman"/>
                        </a:rPr>
                        <a:t>COMISIÓN: ESCUELA Nº 406</a:t>
                      </a:r>
                      <a:endParaRPr lang="es-ES_tradnl" sz="1000">
                        <a:latin typeface="Times New Roman"/>
                        <a:ea typeface="Calibri"/>
                        <a:cs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spcAft>
                          <a:spcPts val="0"/>
                        </a:spcAft>
                      </a:pPr>
                      <a:r>
                        <a:rPr lang="es-ES_tradnl" sz="900">
                          <a:solidFill>
                            <a:srgbClr val="000000"/>
                          </a:solidFill>
                          <a:latin typeface="Calibri"/>
                          <a:ea typeface="Times New Roman"/>
                          <a:cs typeface="Times New Roman"/>
                        </a:rPr>
                        <a:t>PROFESOR: Jasé Florentín</a:t>
                      </a:r>
                      <a:endParaRPr lang="es-ES_tradnl" sz="1000">
                        <a:latin typeface="Times New Roman"/>
                        <a:ea typeface="Calibri"/>
                        <a:cs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a:noFill/>
                    </a:lnB>
                  </a:tcPr>
                </a:tc>
              </a:tr>
              <a:tr h="169337">
                <a:tc>
                  <a:txBody>
                    <a:bodyPr/>
                    <a:lstStyle/>
                    <a:p>
                      <a:pPr>
                        <a:lnSpc>
                          <a:spcPct val="115000"/>
                        </a:lnSpc>
                        <a:spcAft>
                          <a:spcPts val="0"/>
                        </a:spcAft>
                      </a:pPr>
                      <a:r>
                        <a:rPr lang="es-ES_tradnl" sz="700" b="1">
                          <a:solidFill>
                            <a:srgbClr val="000000"/>
                          </a:solidFill>
                          <a:latin typeface="Calibri"/>
                          <a:ea typeface="Times New Roman"/>
                          <a:cs typeface="Times New Roman"/>
                        </a:rPr>
                        <a:t>CLASES DICTADAS</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15000"/>
                        </a:lnSpc>
                        <a:spcAft>
                          <a:spcPts val="0"/>
                        </a:spcAft>
                      </a:pPr>
                      <a:r>
                        <a:rPr lang="es-ES_tradnl" sz="700">
                          <a:solidFill>
                            <a:srgbClr val="000000"/>
                          </a:solidFill>
                          <a:latin typeface="Calibri"/>
                          <a:ea typeface="Times New Roman"/>
                          <a:cs typeface="Times New Roman"/>
                        </a:rPr>
                        <a:t>2</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15000"/>
                        </a:lnSpc>
                        <a:spcAft>
                          <a:spcPts val="0"/>
                        </a:spcAft>
                      </a:pPr>
                      <a:r>
                        <a:rPr lang="es-ES_tradnl" sz="700">
                          <a:solidFill>
                            <a:srgbClr val="000000"/>
                          </a:solidFill>
                          <a:latin typeface="Calibri"/>
                          <a:ea typeface="Times New Roman"/>
                          <a:cs typeface="Times New Roman"/>
                        </a:rPr>
                        <a:t>7</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15000"/>
                        </a:lnSpc>
                        <a:spcAft>
                          <a:spcPts val="0"/>
                        </a:spcAft>
                      </a:pPr>
                      <a:r>
                        <a:rPr lang="es-ES_tradnl" sz="700">
                          <a:solidFill>
                            <a:srgbClr val="000000"/>
                          </a:solidFill>
                          <a:latin typeface="Calibri"/>
                          <a:ea typeface="Times New Roman"/>
                          <a:cs typeface="Times New Roman"/>
                        </a:rPr>
                        <a:t>5</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15000"/>
                        </a:lnSpc>
                        <a:spcAft>
                          <a:spcPts val="0"/>
                        </a:spcAft>
                      </a:pPr>
                      <a:r>
                        <a:rPr lang="es-ES_tradnl" sz="700">
                          <a:solidFill>
                            <a:srgbClr val="000000"/>
                          </a:solidFill>
                          <a:latin typeface="Calibri"/>
                          <a:ea typeface="Times New Roman"/>
                          <a:cs typeface="Times New Roman"/>
                        </a:rPr>
                        <a:t>0</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15000"/>
                        </a:lnSpc>
                        <a:spcAft>
                          <a:spcPts val="0"/>
                        </a:spcAft>
                      </a:pPr>
                      <a:r>
                        <a:rPr lang="es-ES_tradnl" sz="700">
                          <a:solidFill>
                            <a:srgbClr val="000000"/>
                          </a:solidFill>
                          <a:latin typeface="Calibri"/>
                          <a:ea typeface="Times New Roman"/>
                          <a:cs typeface="Times New Roman"/>
                        </a:rPr>
                        <a:t>0</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a:lnSpc>
                          <a:spcPct val="115000"/>
                        </a:lnSpc>
                        <a:spcAft>
                          <a:spcPts val="0"/>
                        </a:spcAft>
                      </a:pPr>
                      <a:r>
                        <a:rPr lang="es-ES_tradnl" sz="700" b="1">
                          <a:solidFill>
                            <a:srgbClr val="000000"/>
                          </a:solidFill>
                          <a:latin typeface="Calibri"/>
                          <a:ea typeface="Times New Roman"/>
                          <a:cs typeface="Times New Roman"/>
                        </a:rPr>
                        <a:t>14</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15000"/>
                        </a:lnSpc>
                      </a:pPr>
                      <a:endParaRPr lang="es-ES_tradnl" sz="900">
                        <a:latin typeface="Calibri"/>
                        <a:ea typeface="Times New Roman"/>
                      </a:endParaRPr>
                    </a:p>
                  </a:txBody>
                  <a:tcPr marL="35268" marR="35268"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_tradnl" sz="900">
                        <a:latin typeface="Calibri"/>
                        <a:ea typeface="Times New Roman"/>
                      </a:endParaRPr>
                    </a:p>
                  </a:txBody>
                  <a:tcPr marL="35268" marR="35268" marT="0" marB="0" anchor="b">
                    <a:lnL>
                      <a:noFill/>
                    </a:lnL>
                    <a:lnR>
                      <a:noFill/>
                    </a:lnR>
                    <a:lnT>
                      <a:noFill/>
                    </a:lnT>
                    <a:lnB w="12700" cap="flat" cmpd="sng" algn="ctr">
                      <a:solidFill>
                        <a:srgbClr val="000000"/>
                      </a:solidFill>
                      <a:prstDash val="solid"/>
                      <a:round/>
                      <a:headEnd type="none" w="med" len="med"/>
                      <a:tailEnd type="none" w="med" len="med"/>
                    </a:lnB>
                  </a:tcPr>
                </a:tc>
              </a:tr>
              <a:tr h="159917">
                <a:tc>
                  <a:txBody>
                    <a:bodyPr/>
                    <a:lstStyle/>
                    <a:p>
                      <a:pPr>
                        <a:lnSpc>
                          <a:spcPct val="115000"/>
                        </a:lnSpc>
                        <a:spcAft>
                          <a:spcPts val="0"/>
                        </a:spcAft>
                      </a:pPr>
                      <a:r>
                        <a:rPr lang="es-ES_tradnl" sz="700" b="1">
                          <a:solidFill>
                            <a:srgbClr val="000000"/>
                          </a:solidFill>
                          <a:latin typeface="Calibri"/>
                          <a:ea typeface="Times New Roman"/>
                          <a:cs typeface="Times New Roman"/>
                        </a:rPr>
                        <a:t>APELLIDO Y NOMBRES</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es-ES_tradnl" sz="700" b="1">
                          <a:solidFill>
                            <a:srgbClr val="000000"/>
                          </a:solidFill>
                          <a:latin typeface="Calibri"/>
                          <a:ea typeface="Times New Roman"/>
                          <a:cs typeface="Times New Roman"/>
                        </a:rPr>
                        <a:t>MAR</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es-ES_tradnl" sz="700" b="1">
                          <a:solidFill>
                            <a:srgbClr val="000000"/>
                          </a:solidFill>
                          <a:latin typeface="Calibri"/>
                          <a:ea typeface="Times New Roman"/>
                          <a:cs typeface="Times New Roman"/>
                        </a:rPr>
                        <a:t>ABR</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es-ES_tradnl" sz="700" b="1">
                          <a:solidFill>
                            <a:srgbClr val="000000"/>
                          </a:solidFill>
                          <a:latin typeface="Calibri"/>
                          <a:ea typeface="Times New Roman"/>
                          <a:cs typeface="Times New Roman"/>
                        </a:rPr>
                        <a:t>MAY</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es-ES_tradnl" sz="700" b="1">
                          <a:solidFill>
                            <a:srgbClr val="000000"/>
                          </a:solidFill>
                          <a:latin typeface="Calibri"/>
                          <a:ea typeface="Times New Roman"/>
                          <a:cs typeface="Times New Roman"/>
                        </a:rPr>
                        <a:t>JUN</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es-ES_tradnl" sz="700" b="1">
                          <a:solidFill>
                            <a:srgbClr val="000000"/>
                          </a:solidFill>
                          <a:latin typeface="Calibri"/>
                          <a:ea typeface="Times New Roman"/>
                          <a:cs typeface="Times New Roman"/>
                        </a:rPr>
                        <a:t>JUL</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es-ES_tradnl" sz="700" b="1">
                          <a:solidFill>
                            <a:srgbClr val="000000"/>
                          </a:solidFill>
                          <a:latin typeface="Calibri"/>
                          <a:ea typeface="Times New Roman"/>
                          <a:cs typeface="Times New Roman"/>
                        </a:rPr>
                        <a:t>TOT. CLASES</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es-ES_tradnl" sz="700" b="1">
                          <a:solidFill>
                            <a:srgbClr val="000000"/>
                          </a:solidFill>
                          <a:latin typeface="Calibri"/>
                          <a:ea typeface="Times New Roman"/>
                          <a:cs typeface="Times New Roman"/>
                        </a:rPr>
                        <a:t>PORC. ASIT.</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nSpc>
                          <a:spcPct val="115000"/>
                        </a:lnSpc>
                        <a:spcAft>
                          <a:spcPts val="0"/>
                        </a:spcAft>
                      </a:pPr>
                      <a:r>
                        <a:rPr lang="es-ES_tradnl" sz="700" b="1">
                          <a:solidFill>
                            <a:srgbClr val="000000"/>
                          </a:solidFill>
                          <a:latin typeface="Calibri"/>
                          <a:ea typeface="Times New Roman"/>
                          <a:cs typeface="Times New Roman"/>
                        </a:rPr>
                        <a:t>COND. ALUMNO</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ACOSTA, Beba Elizabet</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ACOSTA, Edgar Manuel</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1</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11</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78,6%</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AGUILAR, Cynthia Elizabeth</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ARANDA, Angel Alberto</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ARANDA, Jesús Sergio </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ARCE, Marcelo Fabián</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3</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85,7%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AVALOS, Andrea Antonia Vanessa</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BAEZ, Patricia Isabel</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BORDÓN, Favio Raul</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1</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3</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11</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78,6%</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CARDOZO, Sergia Faviola</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CHAPARRO, Sandra</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DE LA SIERRA, Eliana Rosa</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1</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13</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92,9%</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dirty="0">
                          <a:solidFill>
                            <a:srgbClr val="000000"/>
                          </a:solidFill>
                          <a:latin typeface="Times New Roman"/>
                          <a:ea typeface="Times New Roman"/>
                          <a:cs typeface="Times New Roman"/>
                        </a:rPr>
                        <a:t>REGULAR</a:t>
                      </a:r>
                      <a:endParaRPr lang="es-ES_tradnl" sz="1000" dirty="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FF0000"/>
                          </a:solidFill>
                          <a:latin typeface="Times New Roman"/>
                          <a:ea typeface="Times New Roman"/>
                          <a:cs typeface="Times New Roman"/>
                        </a:rPr>
                        <a:t>DÍAZ, Romilda Adelaida</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1</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1</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r">
                        <a:lnSpc>
                          <a:spcPct val="115000"/>
                        </a:lnSpc>
                        <a:spcAft>
                          <a:spcPts val="0"/>
                        </a:spcAft>
                      </a:pPr>
                      <a:r>
                        <a:rPr lang="es-ES_tradnl" sz="700" b="1">
                          <a:solidFill>
                            <a:srgbClr val="FF0000"/>
                          </a:solidFill>
                          <a:latin typeface="Times New Roman"/>
                          <a:ea typeface="Times New Roman"/>
                          <a:cs typeface="Times New Roman"/>
                        </a:rPr>
                        <a:t>28,6%</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FF0000"/>
                          </a:solidFill>
                          <a:latin typeface="Times New Roman"/>
                          <a:ea typeface="Times New Roman"/>
                          <a:cs typeface="Times New Roman"/>
                        </a:rPr>
                        <a:t>LIBRE</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DUARTE, Nancy Elizabet</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85,7%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ENRIQUE, Yésica Evelin</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7</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5</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100,0%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a:solidFill>
                            <a:srgbClr val="000000"/>
                          </a:solidFill>
                          <a:latin typeface="Times New Roman"/>
                          <a:ea typeface="Times New Roman"/>
                          <a:cs typeface="Times New Roman"/>
                        </a:rPr>
                        <a:t>REGULAR</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12">
                <a:tc>
                  <a:txBody>
                    <a:bodyPr/>
                    <a:lstStyle/>
                    <a:p>
                      <a:pPr>
                        <a:lnSpc>
                          <a:spcPct val="115000"/>
                        </a:lnSpc>
                        <a:spcAft>
                          <a:spcPts val="0"/>
                        </a:spcAft>
                      </a:pPr>
                      <a:r>
                        <a:rPr lang="es-ES_tradnl" sz="700" b="1">
                          <a:solidFill>
                            <a:srgbClr val="000000"/>
                          </a:solidFill>
                          <a:latin typeface="Times New Roman"/>
                          <a:ea typeface="Times New Roman"/>
                          <a:cs typeface="Times New Roman"/>
                        </a:rPr>
                        <a:t>ESPÍNOLA, Mabel Violeta</a:t>
                      </a:r>
                      <a:endParaRPr lang="es-ES_tradnl" sz="1000">
                        <a:latin typeface="Times New Roman"/>
                        <a:ea typeface="Calibri"/>
                        <a:cs typeface="Times New Roman"/>
                      </a:endParaRPr>
                    </a:p>
                  </a:txBody>
                  <a:tcPr marL="35268" marR="352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6</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4</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a:solidFill>
                            <a:srgbClr val="000000"/>
                          </a:solidFill>
                          <a:latin typeface="Times New Roman"/>
                          <a:ea typeface="Times New Roman"/>
                          <a:cs typeface="Times New Roman"/>
                        </a:rPr>
                        <a:t>0</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a:solidFill>
                            <a:srgbClr val="000000"/>
                          </a:solidFill>
                          <a:latin typeface="Times New Roman"/>
                          <a:ea typeface="Times New Roman"/>
                          <a:cs typeface="Times New Roman"/>
                        </a:rPr>
                        <a:t>12</a:t>
                      </a:r>
                      <a:endParaRPr lang="es-ES_tradnl" sz="100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_tradnl" sz="700" b="1" dirty="0">
                          <a:solidFill>
                            <a:srgbClr val="000000"/>
                          </a:solidFill>
                          <a:latin typeface="Times New Roman"/>
                          <a:ea typeface="Times New Roman"/>
                          <a:cs typeface="Times New Roman"/>
                        </a:rPr>
                        <a:t>85,7%</a:t>
                      </a:r>
                      <a:endParaRPr lang="es-ES_tradnl" sz="1000" dirty="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_tradnl" sz="700" b="1" dirty="0">
                          <a:solidFill>
                            <a:srgbClr val="000000"/>
                          </a:solidFill>
                          <a:latin typeface="Times New Roman"/>
                          <a:ea typeface="Times New Roman"/>
                          <a:cs typeface="Times New Roman"/>
                        </a:rPr>
                        <a:t>REGULAR</a:t>
                      </a:r>
                      <a:endParaRPr lang="es-ES_tradnl" sz="1000" dirty="0">
                        <a:latin typeface="Times New Roman"/>
                        <a:ea typeface="Calibri"/>
                        <a:cs typeface="Times New Roman"/>
                      </a:endParaRPr>
                    </a:p>
                  </a:txBody>
                  <a:tcPr marL="35268" marR="352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133776810"/>
      </p:ext>
    </p:extLst>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Tema de Office">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TotalTime>
  <Words>986</Words>
  <Application>Microsoft Office PowerPoint</Application>
  <PresentationFormat>Presentación en pantalla (4:3)</PresentationFormat>
  <Paragraphs>374</Paragraphs>
  <Slides>31</Slides>
  <Notes>0</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Tema de Office</vt:lpstr>
      <vt:lpstr>Diapositiva 1</vt:lpstr>
      <vt:lpstr>Diapositiva 2</vt:lpstr>
      <vt:lpstr>LOGROS</vt:lpstr>
      <vt:lpstr>Diapositiva 4</vt:lpstr>
      <vt:lpstr>Diapositiva 5</vt:lpstr>
      <vt:lpstr>Diapositiva 6</vt:lpstr>
      <vt:lpstr>Diapositiva 7</vt:lpstr>
      <vt:lpstr>Diapositiva 8</vt:lpstr>
      <vt:lpstr>INFORMATIZACIÓN DE DATOS PERSONALES Y PEDAGÓGICAS DE ALUMNOS</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DIFICULTADES DETECTADAS</vt:lpstr>
      <vt:lpstr>CONCLUSION</vt:lpstr>
      <vt:lpstr>Diapositiva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LOGROS</dc:title>
  <dc:creator>acer</dc:creator>
  <cp:lastModifiedBy>Carmelo</cp:lastModifiedBy>
  <cp:revision>39</cp:revision>
  <dcterms:created xsi:type="dcterms:W3CDTF">2010-08-16T18:46:55Z</dcterms:created>
  <dcterms:modified xsi:type="dcterms:W3CDTF">2010-09-08T19:17:16Z</dcterms:modified>
</cp:coreProperties>
</file>